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7" r:id="rId1"/>
  </p:sldMasterIdLst>
  <p:notesMasterIdLst>
    <p:notesMasterId r:id="rId20"/>
  </p:notesMasterIdLst>
  <p:sldIdLst>
    <p:sldId id="351" r:id="rId2"/>
    <p:sldId id="387" r:id="rId3"/>
    <p:sldId id="400" r:id="rId4"/>
    <p:sldId id="388" r:id="rId5"/>
    <p:sldId id="355" r:id="rId6"/>
    <p:sldId id="356" r:id="rId7"/>
    <p:sldId id="404" r:id="rId8"/>
    <p:sldId id="409" r:id="rId9"/>
    <p:sldId id="259" r:id="rId10"/>
    <p:sldId id="410" r:id="rId11"/>
    <p:sldId id="412" r:id="rId12"/>
    <p:sldId id="413" r:id="rId13"/>
    <p:sldId id="411" r:id="rId14"/>
    <p:sldId id="415" r:id="rId15"/>
    <p:sldId id="264" r:id="rId16"/>
    <p:sldId id="414" r:id="rId17"/>
    <p:sldId id="401" r:id="rId18"/>
    <p:sldId id="376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E2A39"/>
    <a:srgbClr val="FDE6A5"/>
    <a:srgbClr val="0A6E2D"/>
    <a:srgbClr val="FD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8.png"/><Relationship Id="rId1" Type="http://schemas.openxmlformats.org/officeDocument/2006/relationships/hyperlink" Target="https://www.gocolumbia.edu/admissions/prereq_coreq_pet_.pdf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23.svg"/><Relationship Id="rId4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hyperlink" Target="https://www.gocolumbia.edu/catalog_schedules/default.php" TargetMode="External"/><Relationship Id="rId7" Type="http://schemas.openxmlformats.org/officeDocument/2006/relationships/image" Target="../media/image24.png"/><Relationship Id="rId2" Type="http://schemas.openxmlformats.org/officeDocument/2006/relationships/hyperlink" Target="file:///C:\Users\Kirsten\Downloads\Counselor%20Cheat%20Sheet%20for%20High%20School%20Dual%20Enrollment%20(1).pdf" TargetMode="External"/><Relationship Id="rId1" Type="http://schemas.openxmlformats.org/officeDocument/2006/relationships/hyperlink" Target="https://www.gocolumbia.edu/dualenrollment/" TargetMode="External"/><Relationship Id="rId6" Type="http://schemas.openxmlformats.org/officeDocument/2006/relationships/image" Target="../media/image31.svg"/><Relationship Id="rId5" Type="http://schemas.openxmlformats.org/officeDocument/2006/relationships/image" Target="../media/image23.png"/><Relationship Id="rId4" Type="http://schemas.openxmlformats.org/officeDocument/2006/relationships/hyperlink" Target="https://www.gocolumbia.edu/counseling/advising_guides.php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1.svg"/><Relationship Id="rId7" Type="http://schemas.openxmlformats.org/officeDocument/2006/relationships/image" Target="../media/image20.png"/><Relationship Id="rId1" Type="http://schemas.openxmlformats.org/officeDocument/2006/relationships/image" Target="../media/image18.png"/><Relationship Id="rId6" Type="http://schemas.openxmlformats.org/officeDocument/2006/relationships/hyperlink" Target="https://www.gocolumbia.edu/admissions/prereq_coreq_pet_.pdf" TargetMode="External"/><Relationship Id="rId5" Type="http://schemas.openxmlformats.org/officeDocument/2006/relationships/image" Target="../media/image23.sv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7" Type="http://schemas.openxmlformats.org/officeDocument/2006/relationships/image" Target="../media/image24.png"/><Relationship Id="rId12" Type="http://schemas.openxmlformats.org/officeDocument/2006/relationships/hyperlink" Target="https://www.gocolumbia.edu/counseling/advising_guides.php" TargetMode="External"/><Relationship Id="rId1" Type="http://schemas.openxmlformats.org/officeDocument/2006/relationships/image" Target="../media/image23.png"/><Relationship Id="rId6" Type="http://schemas.openxmlformats.org/officeDocument/2006/relationships/image" Target="../media/image31.svg"/><Relationship Id="rId11" Type="http://schemas.openxmlformats.org/officeDocument/2006/relationships/hyperlink" Target="https://www.gocolumbia.edu/catalog_schedules/default.php" TargetMode="External"/><Relationship Id="rId10" Type="http://schemas.openxmlformats.org/officeDocument/2006/relationships/hyperlink" Target="file:///C:\Users\Kirsten\Downloads\Counselor%20Cheat%20Sheet%20for%20High%20School%20Dual%20Enrollment%20(1).pdf" TargetMode="External"/><Relationship Id="rId9" Type="http://schemas.openxmlformats.org/officeDocument/2006/relationships/hyperlink" Target="https://www.gocolumbia.edu/dualenrollmen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0D469-5975-4FA6-AA79-523BCAC25609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3B874EF-5064-4CA2-8B07-FD6277A2C515}">
      <dgm:prSet custT="1"/>
      <dgm:spPr/>
      <dgm:t>
        <a:bodyPr/>
        <a:lstStyle/>
        <a:p>
          <a:pPr algn="ctr">
            <a:defRPr b="1"/>
          </a:pPr>
          <a:r>
            <a:rPr lang="en-US" sz="1900" b="1" dirty="0"/>
            <a:t>For placement into English and Math courses (or a course with those prerequisites)</a:t>
          </a:r>
        </a:p>
      </dgm:t>
    </dgm:pt>
    <dgm:pt modelId="{2BB436A9-C681-467E-960A-2BFB61B94917}" type="parTrans" cxnId="{83531CF1-F46C-407E-B4CB-4C48865EBBD0}">
      <dgm:prSet/>
      <dgm:spPr/>
      <dgm:t>
        <a:bodyPr/>
        <a:lstStyle/>
        <a:p>
          <a:endParaRPr lang="en-US"/>
        </a:p>
      </dgm:t>
    </dgm:pt>
    <dgm:pt modelId="{B9F55ECC-741F-4470-85BD-A9F134091F60}" type="sibTrans" cxnId="{83531CF1-F46C-407E-B4CB-4C48865EBBD0}">
      <dgm:prSet/>
      <dgm:spPr/>
      <dgm:t>
        <a:bodyPr/>
        <a:lstStyle/>
        <a:p>
          <a:endParaRPr lang="en-US"/>
        </a:p>
      </dgm:t>
    </dgm:pt>
    <dgm:pt modelId="{21B2CE2A-BA12-46CA-B7B2-4DFF178AD177}">
      <dgm:prSet custT="1"/>
      <dgm:spPr/>
      <dgm:t>
        <a:bodyPr/>
        <a:lstStyle/>
        <a:p>
          <a:pPr algn="ctr">
            <a:defRPr b="1"/>
          </a:pPr>
          <a:r>
            <a:rPr lang="en-US" sz="1900" dirty="0"/>
            <a:t>To clear prerequisites,      based on courses taken in  high school</a:t>
          </a:r>
        </a:p>
      </dgm:t>
    </dgm:pt>
    <dgm:pt modelId="{6D0634CD-627F-46A6-AFC5-83DDE98969E1}" type="parTrans" cxnId="{D7CCA52E-A21A-47DC-A144-C34CEA739155}">
      <dgm:prSet/>
      <dgm:spPr/>
      <dgm:t>
        <a:bodyPr/>
        <a:lstStyle/>
        <a:p>
          <a:endParaRPr lang="en-US"/>
        </a:p>
      </dgm:t>
    </dgm:pt>
    <dgm:pt modelId="{59BE223D-3973-462D-82C2-32C1D9590562}" type="sibTrans" cxnId="{D7CCA52E-A21A-47DC-A144-C34CEA739155}">
      <dgm:prSet/>
      <dgm:spPr/>
      <dgm:t>
        <a:bodyPr/>
        <a:lstStyle/>
        <a:p>
          <a:endParaRPr lang="en-US"/>
        </a:p>
      </dgm:t>
    </dgm:pt>
    <dgm:pt modelId="{321F734C-C7E2-4B29-8F6A-45D655F89267}">
      <dgm:prSet custT="1"/>
      <dgm:spPr/>
      <dgm:t>
        <a:bodyPr/>
        <a:lstStyle/>
        <a:p>
          <a:r>
            <a:rPr lang="en-US" sz="1600" dirty="0"/>
            <a:t>Chemistry: an A or B in high school chem will clear our General Chem </a:t>
          </a:r>
          <a:r>
            <a:rPr lang="en-US" sz="1600" dirty="0" err="1"/>
            <a:t>prereq</a:t>
          </a:r>
          <a:endParaRPr lang="en-US" sz="1600" dirty="0"/>
        </a:p>
      </dgm:t>
    </dgm:pt>
    <dgm:pt modelId="{90F41111-98FB-4CDB-955D-9A9E41B75F09}" type="parTrans" cxnId="{46836184-EAE1-44EE-9E21-CE0AC8828AD2}">
      <dgm:prSet/>
      <dgm:spPr/>
      <dgm:t>
        <a:bodyPr/>
        <a:lstStyle/>
        <a:p>
          <a:endParaRPr lang="en-US"/>
        </a:p>
      </dgm:t>
    </dgm:pt>
    <dgm:pt modelId="{8E8CF7CC-6B3E-45F3-B1AC-95B3E32BF256}" type="sibTrans" cxnId="{46836184-EAE1-44EE-9E21-CE0AC8828AD2}">
      <dgm:prSet/>
      <dgm:spPr/>
      <dgm:t>
        <a:bodyPr/>
        <a:lstStyle/>
        <a:p>
          <a:endParaRPr lang="en-US"/>
        </a:p>
      </dgm:t>
    </dgm:pt>
    <dgm:pt modelId="{892721AE-4C99-4B96-9A5F-FD596C6D970A}">
      <dgm:prSet custT="1"/>
      <dgm:spPr/>
      <dgm:t>
        <a:bodyPr/>
        <a:lstStyle/>
        <a:p>
          <a:r>
            <a:rPr lang="en-US" sz="1600" dirty="0"/>
            <a:t>Spanish: our 1A is like 2 years of high school Spanish, 1B like year 3 &amp; 4</a:t>
          </a:r>
        </a:p>
      </dgm:t>
    </dgm:pt>
    <dgm:pt modelId="{298ACA96-D5DA-4343-A210-662E4449D5D3}" type="parTrans" cxnId="{45929412-217A-4BB7-BA82-C9B7AA59651B}">
      <dgm:prSet/>
      <dgm:spPr/>
      <dgm:t>
        <a:bodyPr/>
        <a:lstStyle/>
        <a:p>
          <a:endParaRPr lang="en-US"/>
        </a:p>
      </dgm:t>
    </dgm:pt>
    <dgm:pt modelId="{16F40200-F353-4EC4-9475-A8FA1144CCD3}" type="sibTrans" cxnId="{45929412-217A-4BB7-BA82-C9B7AA59651B}">
      <dgm:prSet/>
      <dgm:spPr/>
      <dgm:t>
        <a:bodyPr/>
        <a:lstStyle/>
        <a:p>
          <a:endParaRPr lang="en-US"/>
        </a:p>
      </dgm:t>
    </dgm:pt>
    <dgm:pt modelId="{1BE0A178-B6C4-46EB-9995-799F00B96ED3}">
      <dgm:prSet custT="1"/>
      <dgm:spPr/>
      <dgm:t>
        <a:bodyPr/>
        <a:lstStyle/>
        <a:p>
          <a:r>
            <a:rPr lang="en-US" sz="1600" dirty="0"/>
            <a:t>Others can be challenged with </a:t>
          </a:r>
          <a:r>
            <a:rPr lang="en-US" sz="1600" dirty="0">
              <a:hlinkClick xmlns:r="http://schemas.openxmlformats.org/officeDocument/2006/relationships" r:id="rId1"/>
            </a:rPr>
            <a:t>prerequisite challenge form</a:t>
          </a:r>
          <a:r>
            <a:rPr lang="en-US" sz="1600" dirty="0"/>
            <a:t> if student competency can be demonstrated</a:t>
          </a:r>
        </a:p>
      </dgm:t>
    </dgm:pt>
    <dgm:pt modelId="{93E67188-1ABA-47BF-9F40-142746DBC264}" type="parTrans" cxnId="{A0D40650-1065-4FC0-9FB7-D673BC9C5BBD}">
      <dgm:prSet/>
      <dgm:spPr/>
      <dgm:t>
        <a:bodyPr/>
        <a:lstStyle/>
        <a:p>
          <a:endParaRPr lang="en-US"/>
        </a:p>
      </dgm:t>
    </dgm:pt>
    <dgm:pt modelId="{7E2353E0-8A13-4ED0-8256-9BAAEFE9EA59}" type="sibTrans" cxnId="{A0D40650-1065-4FC0-9FB7-D673BC9C5BBD}">
      <dgm:prSet/>
      <dgm:spPr/>
      <dgm:t>
        <a:bodyPr/>
        <a:lstStyle/>
        <a:p>
          <a:endParaRPr lang="en-US"/>
        </a:p>
      </dgm:t>
    </dgm:pt>
    <dgm:pt modelId="{40699261-C583-40D6-969D-1EC3241ECACE}">
      <dgm:prSet custT="1"/>
      <dgm:spPr/>
      <dgm:t>
        <a:bodyPr/>
        <a:lstStyle/>
        <a:p>
          <a:pPr algn="ctr">
            <a:defRPr b="1"/>
          </a:pPr>
          <a:r>
            <a:rPr lang="en-US" sz="1900" dirty="0"/>
            <a:t>Official College Board transcripts are required for AP credit to be awarded</a:t>
          </a:r>
        </a:p>
      </dgm:t>
    </dgm:pt>
    <dgm:pt modelId="{6B846C52-528C-4450-8B39-4EDFE5115EB2}" type="parTrans" cxnId="{8178C590-1F49-4817-9DE8-6BD8F46B2840}">
      <dgm:prSet/>
      <dgm:spPr/>
      <dgm:t>
        <a:bodyPr/>
        <a:lstStyle/>
        <a:p>
          <a:endParaRPr lang="en-US"/>
        </a:p>
      </dgm:t>
    </dgm:pt>
    <dgm:pt modelId="{397B1852-B1AB-466B-BD5C-3063058391BF}" type="sibTrans" cxnId="{8178C590-1F49-4817-9DE8-6BD8F46B2840}">
      <dgm:prSet/>
      <dgm:spPr/>
      <dgm:t>
        <a:bodyPr/>
        <a:lstStyle/>
        <a:p>
          <a:endParaRPr lang="en-US"/>
        </a:p>
      </dgm:t>
    </dgm:pt>
    <dgm:pt modelId="{65DADF84-8B47-43D8-AD4D-9BAE016F5327}" type="pres">
      <dgm:prSet presAssocID="{A450D469-5975-4FA6-AA79-523BCAC2560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BDBC88-BFD1-411C-A4B5-3449F55F2C8E}" type="pres">
      <dgm:prSet presAssocID="{23B874EF-5064-4CA2-8B07-FD6277A2C515}" presName="compNode" presStyleCnt="0"/>
      <dgm:spPr/>
    </dgm:pt>
    <dgm:pt modelId="{76AAB161-F691-45FB-AEB5-579945C106B6}" type="pres">
      <dgm:prSet presAssocID="{23B874EF-5064-4CA2-8B07-FD6277A2C515}" presName="iconRect" presStyleLbl="node1" presStyleIdx="0" presStyleCnt="3" custLinFactX="200000" custLinFactNeighborX="249371" custLinFactNeighborY="-6233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E231DC7-4201-4DE1-A4D6-22A04B54C92A}" type="pres">
      <dgm:prSet presAssocID="{23B874EF-5064-4CA2-8B07-FD6277A2C515}" presName="iconSpace" presStyleCnt="0"/>
      <dgm:spPr/>
    </dgm:pt>
    <dgm:pt modelId="{9EDB5ADD-E475-478E-BBAA-F80A271094D3}" type="pres">
      <dgm:prSet presAssocID="{23B874EF-5064-4CA2-8B07-FD6277A2C515}" presName="parTx" presStyleLbl="revTx" presStyleIdx="0" presStyleCnt="6" custScaleX="106928" custLinFactNeighborX="-318" custLinFactNeighborY="-7817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AECEC08-DCA4-4092-8EE7-45E7724C148E}" type="pres">
      <dgm:prSet presAssocID="{23B874EF-5064-4CA2-8B07-FD6277A2C515}" presName="txSpace" presStyleCnt="0"/>
      <dgm:spPr/>
    </dgm:pt>
    <dgm:pt modelId="{4C472D25-A0A6-43E1-9F13-0807496F5EE4}" type="pres">
      <dgm:prSet presAssocID="{23B874EF-5064-4CA2-8B07-FD6277A2C515}" presName="desTx" presStyleLbl="revTx" presStyleIdx="1" presStyleCnt="6">
        <dgm:presLayoutVars/>
      </dgm:prSet>
      <dgm:spPr/>
    </dgm:pt>
    <dgm:pt modelId="{E6F347F0-51E4-4ABB-9775-F8B04EC4AAFE}" type="pres">
      <dgm:prSet presAssocID="{B9F55ECC-741F-4470-85BD-A9F134091F60}" presName="sibTrans" presStyleCnt="0"/>
      <dgm:spPr/>
    </dgm:pt>
    <dgm:pt modelId="{9D7AE769-AA63-449B-9807-3C64DA99F4D4}" type="pres">
      <dgm:prSet presAssocID="{21B2CE2A-BA12-46CA-B7B2-4DFF178AD177}" presName="compNode" presStyleCnt="0"/>
      <dgm:spPr/>
    </dgm:pt>
    <dgm:pt modelId="{70DEB3BD-37FC-4CDA-9E69-C61CDA40002B}" type="pres">
      <dgm:prSet presAssocID="{21B2CE2A-BA12-46CA-B7B2-4DFF178AD177}" presName="iconRect" presStyleLbl="node1" presStyleIdx="1" presStyleCnt="3" custLinFactX="-100000" custLinFactNeighborX="-174040" custLinFactNeighborY="-6233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982729F-8BBC-4D5A-B02E-F6D2D3852E55}" type="pres">
      <dgm:prSet presAssocID="{21B2CE2A-BA12-46CA-B7B2-4DFF178AD177}" presName="iconSpace" presStyleCnt="0"/>
      <dgm:spPr/>
    </dgm:pt>
    <dgm:pt modelId="{7779E94D-3E42-4498-AF71-FE963BA1744D}" type="pres">
      <dgm:prSet presAssocID="{21B2CE2A-BA12-46CA-B7B2-4DFF178AD177}" presName="parTx" presStyleLbl="revTx" presStyleIdx="2" presStyleCnt="6" custScaleX="107369" custLinFactNeighborX="-3464" custLinFactNeighborY="-8181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0F33ED1-D600-48D4-9F58-1D71E8F9B3F1}" type="pres">
      <dgm:prSet presAssocID="{21B2CE2A-BA12-46CA-B7B2-4DFF178AD177}" presName="txSpace" presStyleCnt="0"/>
      <dgm:spPr/>
    </dgm:pt>
    <dgm:pt modelId="{CAA2BB6F-DE2E-457F-B475-F21EEFDE7ED4}" type="pres">
      <dgm:prSet presAssocID="{21B2CE2A-BA12-46CA-B7B2-4DFF178AD177}" presName="desTx" presStyleLbl="revTx" presStyleIdx="3" presStyleCnt="6" custScaleX="122204" custLinFactY="-41400000" custLinFactNeighborX="957" custLinFactNeighborY="-41447677">
        <dgm:presLayoutVars/>
      </dgm:prSet>
      <dgm:spPr/>
      <dgm:t>
        <a:bodyPr/>
        <a:lstStyle/>
        <a:p>
          <a:endParaRPr lang="en-US"/>
        </a:p>
      </dgm:t>
    </dgm:pt>
    <dgm:pt modelId="{E3F49F31-1EEE-4CC5-BC68-F4778AD9E873}" type="pres">
      <dgm:prSet presAssocID="{59BE223D-3973-462D-82C2-32C1D9590562}" presName="sibTrans" presStyleCnt="0"/>
      <dgm:spPr/>
    </dgm:pt>
    <dgm:pt modelId="{D5683B7E-E2E4-46F5-AE85-E011ED5F09FE}" type="pres">
      <dgm:prSet presAssocID="{40699261-C583-40D6-969D-1EC3241ECACE}" presName="compNode" presStyleCnt="0"/>
      <dgm:spPr/>
    </dgm:pt>
    <dgm:pt modelId="{726C70CD-BF04-4E84-AEC2-2501DF5EAA73}" type="pres">
      <dgm:prSet presAssocID="{40699261-C583-40D6-969D-1EC3241ECACE}" presName="iconRect" presStyleLbl="node1" presStyleIdx="2" presStyleCnt="3" custLinFactNeighborX="99507" custLinFactNeighborY="-5581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4F1CBCD-ED15-461B-BABC-D4FC3A00F1E4}" type="pres">
      <dgm:prSet presAssocID="{40699261-C583-40D6-969D-1EC3241ECACE}" presName="iconSpace" presStyleCnt="0"/>
      <dgm:spPr/>
    </dgm:pt>
    <dgm:pt modelId="{985EAC25-C7A4-4EC8-9AAE-311109C9A6BB}" type="pres">
      <dgm:prSet presAssocID="{40699261-C583-40D6-969D-1EC3241ECACE}" presName="parTx" presStyleLbl="revTx" presStyleIdx="4" presStyleCnt="6" custAng="0" custLinFactNeighborX="317" custLinFactNeighborY="-7817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70989E5-41BE-4A94-993D-EF703E214C6F}" type="pres">
      <dgm:prSet presAssocID="{40699261-C583-40D6-969D-1EC3241ECACE}" presName="txSpace" presStyleCnt="0"/>
      <dgm:spPr/>
    </dgm:pt>
    <dgm:pt modelId="{82AB1C29-DCA8-4031-8A9F-0DF2DF0B1432}" type="pres">
      <dgm:prSet presAssocID="{40699261-C583-40D6-969D-1EC3241ECACE}" presName="desTx" presStyleLbl="revTx" presStyleIdx="5" presStyleCnt="6">
        <dgm:presLayoutVars/>
      </dgm:prSet>
      <dgm:spPr/>
    </dgm:pt>
  </dgm:ptLst>
  <dgm:cxnLst>
    <dgm:cxn modelId="{DD841C90-D77B-48D3-9987-24AD965C0CCD}" type="presOf" srcId="{1BE0A178-B6C4-46EB-9995-799F00B96ED3}" destId="{CAA2BB6F-DE2E-457F-B475-F21EEFDE7ED4}" srcOrd="0" destOrd="2" presId="urn:microsoft.com/office/officeart/2018/2/layout/IconLabelDescriptionList"/>
    <dgm:cxn modelId="{45929412-217A-4BB7-BA82-C9B7AA59651B}" srcId="{21B2CE2A-BA12-46CA-B7B2-4DFF178AD177}" destId="{892721AE-4C99-4B96-9A5F-FD596C6D970A}" srcOrd="1" destOrd="0" parTransId="{298ACA96-D5DA-4343-A210-662E4449D5D3}" sibTransId="{16F40200-F353-4EC4-9475-A8FA1144CCD3}"/>
    <dgm:cxn modelId="{8178C590-1F49-4817-9DE8-6BD8F46B2840}" srcId="{A450D469-5975-4FA6-AA79-523BCAC25609}" destId="{40699261-C583-40D6-969D-1EC3241ECACE}" srcOrd="2" destOrd="0" parTransId="{6B846C52-528C-4450-8B39-4EDFE5115EB2}" sibTransId="{397B1852-B1AB-466B-BD5C-3063058391BF}"/>
    <dgm:cxn modelId="{D7CCA52E-A21A-47DC-A144-C34CEA739155}" srcId="{A450D469-5975-4FA6-AA79-523BCAC25609}" destId="{21B2CE2A-BA12-46CA-B7B2-4DFF178AD177}" srcOrd="1" destOrd="0" parTransId="{6D0634CD-627F-46A6-AFC5-83DDE98969E1}" sibTransId="{59BE223D-3973-462D-82C2-32C1D9590562}"/>
    <dgm:cxn modelId="{A0D40650-1065-4FC0-9FB7-D673BC9C5BBD}" srcId="{21B2CE2A-BA12-46CA-B7B2-4DFF178AD177}" destId="{1BE0A178-B6C4-46EB-9995-799F00B96ED3}" srcOrd="2" destOrd="0" parTransId="{93E67188-1ABA-47BF-9F40-142746DBC264}" sibTransId="{7E2353E0-8A13-4ED0-8256-9BAAEFE9EA59}"/>
    <dgm:cxn modelId="{9557C3E1-BBA2-4590-94D3-D3B381689EF2}" type="presOf" srcId="{892721AE-4C99-4B96-9A5F-FD596C6D970A}" destId="{CAA2BB6F-DE2E-457F-B475-F21EEFDE7ED4}" srcOrd="0" destOrd="1" presId="urn:microsoft.com/office/officeart/2018/2/layout/IconLabelDescriptionList"/>
    <dgm:cxn modelId="{40CB821E-779D-4B66-9BFA-B2B34DBA2A8C}" type="presOf" srcId="{40699261-C583-40D6-969D-1EC3241ECACE}" destId="{985EAC25-C7A4-4EC8-9AAE-311109C9A6BB}" srcOrd="0" destOrd="0" presId="urn:microsoft.com/office/officeart/2018/2/layout/IconLabelDescriptionList"/>
    <dgm:cxn modelId="{ED255790-F0F0-4E67-8E94-DE649D6991FE}" type="presOf" srcId="{21B2CE2A-BA12-46CA-B7B2-4DFF178AD177}" destId="{7779E94D-3E42-4498-AF71-FE963BA1744D}" srcOrd="0" destOrd="0" presId="urn:microsoft.com/office/officeart/2018/2/layout/IconLabelDescriptionList"/>
    <dgm:cxn modelId="{6F23B10C-14ED-4423-BA8B-D8482FE9F104}" type="presOf" srcId="{321F734C-C7E2-4B29-8F6A-45D655F89267}" destId="{CAA2BB6F-DE2E-457F-B475-F21EEFDE7ED4}" srcOrd="0" destOrd="0" presId="urn:microsoft.com/office/officeart/2018/2/layout/IconLabelDescriptionList"/>
    <dgm:cxn modelId="{83531CF1-F46C-407E-B4CB-4C48865EBBD0}" srcId="{A450D469-5975-4FA6-AA79-523BCAC25609}" destId="{23B874EF-5064-4CA2-8B07-FD6277A2C515}" srcOrd="0" destOrd="0" parTransId="{2BB436A9-C681-467E-960A-2BFB61B94917}" sibTransId="{B9F55ECC-741F-4470-85BD-A9F134091F60}"/>
    <dgm:cxn modelId="{46836184-EAE1-44EE-9E21-CE0AC8828AD2}" srcId="{21B2CE2A-BA12-46CA-B7B2-4DFF178AD177}" destId="{321F734C-C7E2-4B29-8F6A-45D655F89267}" srcOrd="0" destOrd="0" parTransId="{90F41111-98FB-4CDB-955D-9A9E41B75F09}" sibTransId="{8E8CF7CC-6B3E-45F3-B1AC-95B3E32BF256}"/>
    <dgm:cxn modelId="{E0EA5095-5451-464F-8493-C4C02645BF3C}" type="presOf" srcId="{23B874EF-5064-4CA2-8B07-FD6277A2C515}" destId="{9EDB5ADD-E475-478E-BBAA-F80A271094D3}" srcOrd="0" destOrd="0" presId="urn:microsoft.com/office/officeart/2018/2/layout/IconLabelDescriptionList"/>
    <dgm:cxn modelId="{B573921C-1B53-45D9-B856-9A6798E5843A}" type="presOf" srcId="{A450D469-5975-4FA6-AA79-523BCAC25609}" destId="{65DADF84-8B47-43D8-AD4D-9BAE016F5327}" srcOrd="0" destOrd="0" presId="urn:microsoft.com/office/officeart/2018/2/layout/IconLabelDescriptionList"/>
    <dgm:cxn modelId="{79A81C08-9C9C-465B-9F37-06B4222512D7}" type="presParOf" srcId="{65DADF84-8B47-43D8-AD4D-9BAE016F5327}" destId="{E4BDBC88-BFD1-411C-A4B5-3449F55F2C8E}" srcOrd="0" destOrd="0" presId="urn:microsoft.com/office/officeart/2018/2/layout/IconLabelDescriptionList"/>
    <dgm:cxn modelId="{76581D8E-B0EA-4E24-9F00-F3A3D1B62172}" type="presParOf" srcId="{E4BDBC88-BFD1-411C-A4B5-3449F55F2C8E}" destId="{76AAB161-F691-45FB-AEB5-579945C106B6}" srcOrd="0" destOrd="0" presId="urn:microsoft.com/office/officeart/2018/2/layout/IconLabelDescriptionList"/>
    <dgm:cxn modelId="{DA65FFA8-DB7C-4584-B4A9-B1660DE8954E}" type="presParOf" srcId="{E4BDBC88-BFD1-411C-A4B5-3449F55F2C8E}" destId="{5E231DC7-4201-4DE1-A4D6-22A04B54C92A}" srcOrd="1" destOrd="0" presId="urn:microsoft.com/office/officeart/2018/2/layout/IconLabelDescriptionList"/>
    <dgm:cxn modelId="{5E9A04FB-9C64-40EA-BCE5-9342AA91501E}" type="presParOf" srcId="{E4BDBC88-BFD1-411C-A4B5-3449F55F2C8E}" destId="{9EDB5ADD-E475-478E-BBAA-F80A271094D3}" srcOrd="2" destOrd="0" presId="urn:microsoft.com/office/officeart/2018/2/layout/IconLabelDescriptionList"/>
    <dgm:cxn modelId="{5C71C9CC-E3DD-483A-AB3F-C45AEAA181F1}" type="presParOf" srcId="{E4BDBC88-BFD1-411C-A4B5-3449F55F2C8E}" destId="{DAECEC08-DCA4-4092-8EE7-45E7724C148E}" srcOrd="3" destOrd="0" presId="urn:microsoft.com/office/officeart/2018/2/layout/IconLabelDescriptionList"/>
    <dgm:cxn modelId="{6E626265-23D5-426F-8DD3-6134B2175A4B}" type="presParOf" srcId="{E4BDBC88-BFD1-411C-A4B5-3449F55F2C8E}" destId="{4C472D25-A0A6-43E1-9F13-0807496F5EE4}" srcOrd="4" destOrd="0" presId="urn:microsoft.com/office/officeart/2018/2/layout/IconLabelDescriptionList"/>
    <dgm:cxn modelId="{5068BD88-AAD4-4A89-ACCC-13C65033D326}" type="presParOf" srcId="{65DADF84-8B47-43D8-AD4D-9BAE016F5327}" destId="{E6F347F0-51E4-4ABB-9775-F8B04EC4AAFE}" srcOrd="1" destOrd="0" presId="urn:microsoft.com/office/officeart/2018/2/layout/IconLabelDescriptionList"/>
    <dgm:cxn modelId="{D11FF445-DAC5-4924-AF34-E31C42BF1B6F}" type="presParOf" srcId="{65DADF84-8B47-43D8-AD4D-9BAE016F5327}" destId="{9D7AE769-AA63-449B-9807-3C64DA99F4D4}" srcOrd="2" destOrd="0" presId="urn:microsoft.com/office/officeart/2018/2/layout/IconLabelDescriptionList"/>
    <dgm:cxn modelId="{06C25EFF-2C28-45D5-8EBB-0435784B24B2}" type="presParOf" srcId="{9D7AE769-AA63-449B-9807-3C64DA99F4D4}" destId="{70DEB3BD-37FC-4CDA-9E69-C61CDA40002B}" srcOrd="0" destOrd="0" presId="urn:microsoft.com/office/officeart/2018/2/layout/IconLabelDescriptionList"/>
    <dgm:cxn modelId="{6EDE9D74-FE15-44C2-BD25-336D0FA9E339}" type="presParOf" srcId="{9D7AE769-AA63-449B-9807-3C64DA99F4D4}" destId="{8982729F-8BBC-4D5A-B02E-F6D2D3852E55}" srcOrd="1" destOrd="0" presId="urn:microsoft.com/office/officeart/2018/2/layout/IconLabelDescriptionList"/>
    <dgm:cxn modelId="{08EA6B44-2FDA-4BE3-A53D-F2A353934B44}" type="presParOf" srcId="{9D7AE769-AA63-449B-9807-3C64DA99F4D4}" destId="{7779E94D-3E42-4498-AF71-FE963BA1744D}" srcOrd="2" destOrd="0" presId="urn:microsoft.com/office/officeart/2018/2/layout/IconLabelDescriptionList"/>
    <dgm:cxn modelId="{87F9B0DF-E0D5-4E8B-A546-4DAA1A16E3FE}" type="presParOf" srcId="{9D7AE769-AA63-449B-9807-3C64DA99F4D4}" destId="{80F33ED1-D600-48D4-9F58-1D71E8F9B3F1}" srcOrd="3" destOrd="0" presId="urn:microsoft.com/office/officeart/2018/2/layout/IconLabelDescriptionList"/>
    <dgm:cxn modelId="{98B4B1DF-713F-4973-B584-E4A9426E16B6}" type="presParOf" srcId="{9D7AE769-AA63-449B-9807-3C64DA99F4D4}" destId="{CAA2BB6F-DE2E-457F-B475-F21EEFDE7ED4}" srcOrd="4" destOrd="0" presId="urn:microsoft.com/office/officeart/2018/2/layout/IconLabelDescriptionList"/>
    <dgm:cxn modelId="{0B11CFE5-7ACC-4928-8B17-55101BD50AC0}" type="presParOf" srcId="{65DADF84-8B47-43D8-AD4D-9BAE016F5327}" destId="{E3F49F31-1EEE-4CC5-BC68-F4778AD9E873}" srcOrd="3" destOrd="0" presId="urn:microsoft.com/office/officeart/2018/2/layout/IconLabelDescriptionList"/>
    <dgm:cxn modelId="{2880F57F-7635-4025-930C-43A808345263}" type="presParOf" srcId="{65DADF84-8B47-43D8-AD4D-9BAE016F5327}" destId="{D5683B7E-E2E4-46F5-AE85-E011ED5F09FE}" srcOrd="4" destOrd="0" presId="urn:microsoft.com/office/officeart/2018/2/layout/IconLabelDescriptionList"/>
    <dgm:cxn modelId="{3A99CED5-FB1D-48F1-A557-D15E8C6C847F}" type="presParOf" srcId="{D5683B7E-E2E4-46F5-AE85-E011ED5F09FE}" destId="{726C70CD-BF04-4E84-AEC2-2501DF5EAA73}" srcOrd="0" destOrd="0" presId="urn:microsoft.com/office/officeart/2018/2/layout/IconLabelDescriptionList"/>
    <dgm:cxn modelId="{AF150246-2A6F-40C3-85C0-50BEAFFB39F0}" type="presParOf" srcId="{D5683B7E-E2E4-46F5-AE85-E011ED5F09FE}" destId="{74F1CBCD-ED15-461B-BABC-D4FC3A00F1E4}" srcOrd="1" destOrd="0" presId="urn:microsoft.com/office/officeart/2018/2/layout/IconLabelDescriptionList"/>
    <dgm:cxn modelId="{A708BBDD-923C-49A3-9A62-61F4A8659CA6}" type="presParOf" srcId="{D5683B7E-E2E4-46F5-AE85-E011ED5F09FE}" destId="{985EAC25-C7A4-4EC8-9AAE-311109C9A6BB}" srcOrd="2" destOrd="0" presId="urn:microsoft.com/office/officeart/2018/2/layout/IconLabelDescriptionList"/>
    <dgm:cxn modelId="{65C66111-16ED-4BE3-B2F1-23EDA828E21E}" type="presParOf" srcId="{D5683B7E-E2E4-46F5-AE85-E011ED5F09FE}" destId="{D70989E5-41BE-4A94-993D-EF703E214C6F}" srcOrd="3" destOrd="0" presId="urn:microsoft.com/office/officeart/2018/2/layout/IconLabelDescriptionList"/>
    <dgm:cxn modelId="{7BDC47F1-37CF-42EA-9BE2-5D0E47CD1290}" type="presParOf" srcId="{D5683B7E-E2E4-46F5-AE85-E011ED5F09FE}" destId="{82AB1C29-DCA8-4031-8A9F-0DF2DF0B143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013B8-471D-40D9-A87F-DC043E40C92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E7F5B95-1EA9-4EE9-BC39-B49D8AFC8984}">
      <dgm:prSet/>
      <dgm:spPr/>
      <dgm:t>
        <a:bodyPr/>
        <a:lstStyle/>
        <a:p>
          <a:r>
            <a:rPr lang="en-US" dirty="0"/>
            <a:t>Call Kirsten Miller or </a:t>
          </a:r>
        </a:p>
        <a:p>
          <a:r>
            <a:rPr lang="en-US" dirty="0"/>
            <a:t>Courtney Castle (info next slide)</a:t>
          </a:r>
        </a:p>
      </dgm:t>
    </dgm:pt>
    <dgm:pt modelId="{61D5AA49-7A0C-4B48-A739-9E355743F1AE}" type="parTrans" cxnId="{A624FC33-ACF4-43EE-86D4-35FA6511AFFD}">
      <dgm:prSet/>
      <dgm:spPr/>
      <dgm:t>
        <a:bodyPr/>
        <a:lstStyle/>
        <a:p>
          <a:endParaRPr lang="en-US"/>
        </a:p>
      </dgm:t>
    </dgm:pt>
    <dgm:pt modelId="{3F212FD3-794B-4972-B0B4-2768F879942A}" type="sibTrans" cxnId="{A624FC33-ACF4-43EE-86D4-35FA6511AFFD}">
      <dgm:prSet/>
      <dgm:spPr/>
      <dgm:t>
        <a:bodyPr/>
        <a:lstStyle/>
        <a:p>
          <a:endParaRPr lang="en-US"/>
        </a:p>
      </dgm:t>
    </dgm:pt>
    <dgm:pt modelId="{AE55EDC5-0AC6-4C86-9778-FFCDB9747753}">
      <dgm:prSet/>
      <dgm:spPr/>
      <dgm:t>
        <a:bodyPr/>
        <a:lstStyle/>
        <a:p>
          <a:r>
            <a:rPr lang="en-US" dirty="0"/>
            <a:t>Summary of Links in this presentation:</a:t>
          </a:r>
        </a:p>
      </dgm:t>
    </dgm:pt>
    <dgm:pt modelId="{8B767700-D5A3-4261-B2ED-A846B7251C2A}" type="parTrans" cxnId="{65EAAE2A-BAC6-4391-84B7-21BA1EBE652F}">
      <dgm:prSet/>
      <dgm:spPr/>
      <dgm:t>
        <a:bodyPr/>
        <a:lstStyle/>
        <a:p>
          <a:endParaRPr lang="en-US"/>
        </a:p>
      </dgm:t>
    </dgm:pt>
    <dgm:pt modelId="{188EF8C8-C0D1-464A-9A5F-FFD87DE09DE0}" type="sibTrans" cxnId="{65EAAE2A-BAC6-4391-84B7-21BA1EBE652F}">
      <dgm:prSet/>
      <dgm:spPr/>
      <dgm:t>
        <a:bodyPr/>
        <a:lstStyle/>
        <a:p>
          <a:endParaRPr lang="en-US"/>
        </a:p>
      </dgm:t>
    </dgm:pt>
    <dgm:pt modelId="{F24C9DEE-09E5-4F8D-8EB2-D2886AD8C65E}">
      <dgm:prSet custT="1"/>
      <dgm:spPr/>
      <dgm:t>
        <a:bodyPr/>
        <a:lstStyle/>
        <a:p>
          <a:r>
            <a:rPr lang="en-US" sz="1600" dirty="0">
              <a:hlinkClick xmlns:r="http://schemas.openxmlformats.org/officeDocument/2006/relationships" r:id="rId1"/>
            </a:rPr>
            <a:t>Dual Enrollment at Columbia College</a:t>
          </a:r>
          <a:endParaRPr lang="en-US" sz="1600" dirty="0"/>
        </a:p>
      </dgm:t>
    </dgm:pt>
    <dgm:pt modelId="{74B61A1E-2F7F-4BC0-BCD7-2B21D85BA80C}" type="parTrans" cxnId="{B37596C6-052F-4555-BCEE-62BF191B2240}">
      <dgm:prSet/>
      <dgm:spPr/>
      <dgm:t>
        <a:bodyPr/>
        <a:lstStyle/>
        <a:p>
          <a:endParaRPr lang="en-US"/>
        </a:p>
      </dgm:t>
    </dgm:pt>
    <dgm:pt modelId="{2E4AD822-CDCA-496C-ABB0-8F5E78E66A8A}" type="sibTrans" cxnId="{B37596C6-052F-4555-BCEE-62BF191B2240}">
      <dgm:prSet/>
      <dgm:spPr/>
      <dgm:t>
        <a:bodyPr/>
        <a:lstStyle/>
        <a:p>
          <a:endParaRPr lang="en-US"/>
        </a:p>
      </dgm:t>
    </dgm:pt>
    <dgm:pt modelId="{9BEF81F9-FB4F-4F8F-82B6-C4DBA242CF0A}">
      <dgm:prSet custT="1"/>
      <dgm:spPr/>
      <dgm:t>
        <a:bodyPr/>
        <a:lstStyle/>
        <a:p>
          <a:r>
            <a:rPr lang="en-US" sz="1600" dirty="0">
              <a:hlinkClick xmlns:r="http://schemas.openxmlformats.org/officeDocument/2006/relationships" r:id="rId2"/>
            </a:rPr>
            <a:t>Counselor Cheat Sheet for High School Dual Enrollment</a:t>
          </a:r>
          <a:endParaRPr lang="en-US" sz="1600" dirty="0"/>
        </a:p>
      </dgm:t>
    </dgm:pt>
    <dgm:pt modelId="{CAF0B161-AF73-444F-BE77-AFF2BA5FDF48}" type="parTrans" cxnId="{69D8F2E6-C431-4BD9-B296-02C5C300F510}">
      <dgm:prSet/>
      <dgm:spPr/>
      <dgm:t>
        <a:bodyPr/>
        <a:lstStyle/>
        <a:p>
          <a:endParaRPr lang="en-US"/>
        </a:p>
      </dgm:t>
    </dgm:pt>
    <dgm:pt modelId="{B859D4B3-166B-459B-A425-01B1D457B20F}" type="sibTrans" cxnId="{69D8F2E6-C431-4BD9-B296-02C5C300F510}">
      <dgm:prSet/>
      <dgm:spPr/>
      <dgm:t>
        <a:bodyPr/>
        <a:lstStyle/>
        <a:p>
          <a:endParaRPr lang="en-US"/>
        </a:p>
      </dgm:t>
    </dgm:pt>
    <dgm:pt modelId="{64D3F95E-30EC-4D4D-B40B-AC944CF0FD43}">
      <dgm:prSet custT="1"/>
      <dgm:spPr/>
      <dgm:t>
        <a:bodyPr/>
        <a:lstStyle/>
        <a:p>
          <a:r>
            <a:rPr lang="en-US" sz="1600" dirty="0">
              <a:hlinkClick xmlns:r="http://schemas.openxmlformats.org/officeDocument/2006/relationships" r:id="rId3"/>
            </a:rPr>
            <a:t>Columbia College Catalog</a:t>
          </a:r>
          <a:r>
            <a:rPr lang="en-US" sz="1600" dirty="0"/>
            <a:t> (GE patterns, AP tests to GE areas)</a:t>
          </a:r>
        </a:p>
      </dgm:t>
    </dgm:pt>
    <dgm:pt modelId="{524E1777-0952-47A7-8F73-6C98D52C73F2}" type="parTrans" cxnId="{3034DED1-CA45-4947-8295-4F6A98AAFB5B}">
      <dgm:prSet/>
      <dgm:spPr/>
      <dgm:t>
        <a:bodyPr/>
        <a:lstStyle/>
        <a:p>
          <a:endParaRPr lang="en-US"/>
        </a:p>
      </dgm:t>
    </dgm:pt>
    <dgm:pt modelId="{1CF1B52B-EA9B-4B2C-AD88-78C65B818D5E}" type="sibTrans" cxnId="{3034DED1-CA45-4947-8295-4F6A98AAFB5B}">
      <dgm:prSet/>
      <dgm:spPr/>
      <dgm:t>
        <a:bodyPr/>
        <a:lstStyle/>
        <a:p>
          <a:endParaRPr lang="en-US"/>
        </a:p>
      </dgm:t>
    </dgm:pt>
    <dgm:pt modelId="{1BAB7F0C-340D-4C8A-BB7B-C29B6DE0A514}">
      <dgm:prSet custT="1"/>
      <dgm:spPr/>
      <dgm:t>
        <a:bodyPr/>
        <a:lstStyle/>
        <a:p>
          <a:r>
            <a:rPr lang="en-US" sz="1600" dirty="0">
              <a:hlinkClick xmlns:r="http://schemas.openxmlformats.org/officeDocument/2006/relationships" r:id="rId4"/>
            </a:rPr>
            <a:t>Columbia College Programs of Study</a:t>
          </a:r>
          <a:r>
            <a:rPr lang="en-US" sz="1600" dirty="0"/>
            <a:t> (Interest Areas &amp; Launchpads)</a:t>
          </a:r>
        </a:p>
      </dgm:t>
    </dgm:pt>
    <dgm:pt modelId="{C212E93F-86F2-42B6-8025-877B9D3AB953}" type="parTrans" cxnId="{A5E06EAF-EEEB-4EB4-9850-06969EA62647}">
      <dgm:prSet/>
      <dgm:spPr/>
      <dgm:t>
        <a:bodyPr/>
        <a:lstStyle/>
        <a:p>
          <a:endParaRPr lang="en-US"/>
        </a:p>
      </dgm:t>
    </dgm:pt>
    <dgm:pt modelId="{437ED45E-DEB8-4405-9502-910B85206A12}" type="sibTrans" cxnId="{A5E06EAF-EEEB-4EB4-9850-06969EA62647}">
      <dgm:prSet/>
      <dgm:spPr/>
      <dgm:t>
        <a:bodyPr/>
        <a:lstStyle/>
        <a:p>
          <a:endParaRPr lang="en-US"/>
        </a:p>
      </dgm:t>
    </dgm:pt>
    <dgm:pt modelId="{7C0BEC11-92B1-4058-B9A0-4274D63A44C0}" type="pres">
      <dgm:prSet presAssocID="{9C8013B8-471D-40D9-A87F-DC043E40C92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250EBF-22A2-4069-94B2-2371C4350E9B}" type="pres">
      <dgm:prSet presAssocID="{EE7F5B95-1EA9-4EE9-BC39-B49D8AFC8984}" presName="compNode" presStyleCnt="0"/>
      <dgm:spPr/>
    </dgm:pt>
    <dgm:pt modelId="{FE9D2C51-8107-4780-B87E-167A677992EB}" type="pres">
      <dgm:prSet presAssocID="{EE7F5B95-1EA9-4EE9-BC39-B49D8AFC8984}" presName="bgRect" presStyleLbl="bgShp" presStyleIdx="0" presStyleCnt="2"/>
      <dgm:spPr>
        <a:solidFill>
          <a:srgbClr val="C00000"/>
        </a:solidFill>
      </dgm:spPr>
    </dgm:pt>
    <dgm:pt modelId="{7E55824E-7AF4-43BB-BBB1-D5F5DEF29F0C}" type="pres">
      <dgm:prSet presAssocID="{EE7F5B95-1EA9-4EE9-BC39-B49D8AFC8984}" presName="iconRect" presStyleLbl="node1" presStyleIdx="0" presStyleCnt="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89E5718-258E-4D52-B781-1135779DBAE0}" type="pres">
      <dgm:prSet presAssocID="{EE7F5B95-1EA9-4EE9-BC39-B49D8AFC8984}" presName="spaceRect" presStyleCnt="0"/>
      <dgm:spPr/>
    </dgm:pt>
    <dgm:pt modelId="{EBEC8B51-F921-45D1-B6B1-3E09F8658FE5}" type="pres">
      <dgm:prSet presAssocID="{EE7F5B95-1EA9-4EE9-BC39-B49D8AFC8984}" presName="parTx" presStyleLbl="revTx" presStyleIdx="0" presStyleCnt="3" custLinFactNeighborX="-437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EFE2727-2CB9-439B-8CBF-5F17D996E336}" type="pres">
      <dgm:prSet presAssocID="{3F212FD3-794B-4972-B0B4-2768F879942A}" presName="sibTrans" presStyleCnt="0"/>
      <dgm:spPr/>
    </dgm:pt>
    <dgm:pt modelId="{6D2A42C0-7BDA-48A5-98BB-D7211FA26C05}" type="pres">
      <dgm:prSet presAssocID="{AE55EDC5-0AC6-4C86-9778-FFCDB9747753}" presName="compNode" presStyleCnt="0"/>
      <dgm:spPr/>
    </dgm:pt>
    <dgm:pt modelId="{20F83147-7558-46A0-8D64-E58DD323260D}" type="pres">
      <dgm:prSet presAssocID="{AE55EDC5-0AC6-4C86-9778-FFCDB9747753}" presName="bgRect" presStyleLbl="bgShp" presStyleIdx="1" presStyleCnt="2" custScaleY="168494" custLinFactNeighborX="455" custLinFactNeighborY="-2270"/>
      <dgm:spPr/>
    </dgm:pt>
    <dgm:pt modelId="{96462431-DDE6-42A0-806A-7FBB84E4C23E}" type="pres">
      <dgm:prSet presAssocID="{AE55EDC5-0AC6-4C86-9778-FFCDB9747753}" presName="iconRect" presStyleLbl="node1" presStyleIdx="1" presStyleCnt="2" custLinFactNeighborX="-49679" custLinFactNeighborY="-8681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nk"/>
        </a:ext>
      </dgm:extLst>
    </dgm:pt>
    <dgm:pt modelId="{389247B3-1469-489D-90DA-9F85C2BC4F15}" type="pres">
      <dgm:prSet presAssocID="{AE55EDC5-0AC6-4C86-9778-FFCDB9747753}" presName="spaceRect" presStyleCnt="0"/>
      <dgm:spPr/>
    </dgm:pt>
    <dgm:pt modelId="{89C6CE62-7BE6-4B98-8F78-155195FAB1CD}" type="pres">
      <dgm:prSet presAssocID="{AE55EDC5-0AC6-4C86-9778-FFCDB9747753}" presName="parTx" presStyleLbl="revTx" presStyleIdx="1" presStyleCnt="3" custScaleX="205783" custLinFactNeighborX="25763" custLinFactNeighborY="-5036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6D76D27-396E-49C9-BFF3-2E226433FE95}" type="pres">
      <dgm:prSet presAssocID="{AE55EDC5-0AC6-4C86-9778-FFCDB9747753}" presName="desTx" presStyleLbl="revTx" presStyleIdx="2" presStyleCnt="3" custScaleX="347321" custLinFactNeighborX="-91661" custLinFactNeighborY="13491">
        <dgm:presLayoutVars/>
      </dgm:prSet>
      <dgm:spPr/>
      <dgm:t>
        <a:bodyPr/>
        <a:lstStyle/>
        <a:p>
          <a:endParaRPr lang="en-US"/>
        </a:p>
      </dgm:t>
    </dgm:pt>
  </dgm:ptLst>
  <dgm:cxnLst>
    <dgm:cxn modelId="{2C2219F3-FB05-4F2C-9B6F-55558CFECC41}" type="presOf" srcId="{64D3F95E-30EC-4D4D-B40B-AC944CF0FD43}" destId="{C6D76D27-396E-49C9-BFF3-2E226433FE95}" srcOrd="0" destOrd="2" presId="urn:microsoft.com/office/officeart/2018/2/layout/IconVerticalSolidList"/>
    <dgm:cxn modelId="{1E35878D-0836-4E90-A50F-EAB7DDFB3D0A}" type="presOf" srcId="{9C8013B8-471D-40D9-A87F-DC043E40C92A}" destId="{7C0BEC11-92B1-4058-B9A0-4274D63A44C0}" srcOrd="0" destOrd="0" presId="urn:microsoft.com/office/officeart/2018/2/layout/IconVerticalSolidList"/>
    <dgm:cxn modelId="{69D8F2E6-C431-4BD9-B296-02C5C300F510}" srcId="{AE55EDC5-0AC6-4C86-9778-FFCDB9747753}" destId="{9BEF81F9-FB4F-4F8F-82B6-C4DBA242CF0A}" srcOrd="1" destOrd="0" parTransId="{CAF0B161-AF73-444F-BE77-AFF2BA5FDF48}" sibTransId="{B859D4B3-166B-459B-A425-01B1D457B20F}"/>
    <dgm:cxn modelId="{1182AC56-86D2-4ECD-AC84-017AB6C84E49}" type="presOf" srcId="{EE7F5B95-1EA9-4EE9-BC39-B49D8AFC8984}" destId="{EBEC8B51-F921-45D1-B6B1-3E09F8658FE5}" srcOrd="0" destOrd="0" presId="urn:microsoft.com/office/officeart/2018/2/layout/IconVerticalSolidList"/>
    <dgm:cxn modelId="{14DC7E8A-03BB-4FE3-9FE2-0862A5DF4E34}" type="presOf" srcId="{1BAB7F0C-340D-4C8A-BB7B-C29B6DE0A514}" destId="{C6D76D27-396E-49C9-BFF3-2E226433FE95}" srcOrd="0" destOrd="3" presId="urn:microsoft.com/office/officeart/2018/2/layout/IconVerticalSolidList"/>
    <dgm:cxn modelId="{A5E06EAF-EEEB-4EB4-9850-06969EA62647}" srcId="{AE55EDC5-0AC6-4C86-9778-FFCDB9747753}" destId="{1BAB7F0C-340D-4C8A-BB7B-C29B6DE0A514}" srcOrd="3" destOrd="0" parTransId="{C212E93F-86F2-42B6-8025-877B9D3AB953}" sibTransId="{437ED45E-DEB8-4405-9502-910B85206A12}"/>
    <dgm:cxn modelId="{3034DED1-CA45-4947-8295-4F6A98AAFB5B}" srcId="{AE55EDC5-0AC6-4C86-9778-FFCDB9747753}" destId="{64D3F95E-30EC-4D4D-B40B-AC944CF0FD43}" srcOrd="2" destOrd="0" parTransId="{524E1777-0952-47A7-8F73-6C98D52C73F2}" sibTransId="{1CF1B52B-EA9B-4B2C-AD88-78C65B818D5E}"/>
    <dgm:cxn modelId="{E13C0D2D-16D7-4F03-91D5-E01581B14DA2}" type="presOf" srcId="{9BEF81F9-FB4F-4F8F-82B6-C4DBA242CF0A}" destId="{C6D76D27-396E-49C9-BFF3-2E226433FE95}" srcOrd="0" destOrd="1" presId="urn:microsoft.com/office/officeart/2018/2/layout/IconVerticalSolidList"/>
    <dgm:cxn modelId="{65EAAE2A-BAC6-4391-84B7-21BA1EBE652F}" srcId="{9C8013B8-471D-40D9-A87F-DC043E40C92A}" destId="{AE55EDC5-0AC6-4C86-9778-FFCDB9747753}" srcOrd="1" destOrd="0" parTransId="{8B767700-D5A3-4261-B2ED-A846B7251C2A}" sibTransId="{188EF8C8-C0D1-464A-9A5F-FFD87DE09DE0}"/>
    <dgm:cxn modelId="{11CE886A-8445-470C-AE4B-CAA288D0A193}" type="presOf" srcId="{AE55EDC5-0AC6-4C86-9778-FFCDB9747753}" destId="{89C6CE62-7BE6-4B98-8F78-155195FAB1CD}" srcOrd="0" destOrd="0" presId="urn:microsoft.com/office/officeart/2018/2/layout/IconVerticalSolidList"/>
    <dgm:cxn modelId="{A624FC33-ACF4-43EE-86D4-35FA6511AFFD}" srcId="{9C8013B8-471D-40D9-A87F-DC043E40C92A}" destId="{EE7F5B95-1EA9-4EE9-BC39-B49D8AFC8984}" srcOrd="0" destOrd="0" parTransId="{61D5AA49-7A0C-4B48-A739-9E355743F1AE}" sibTransId="{3F212FD3-794B-4972-B0B4-2768F879942A}"/>
    <dgm:cxn modelId="{7DB73AEC-378C-46CA-9BBC-CB9E961069C5}" type="presOf" srcId="{F24C9DEE-09E5-4F8D-8EB2-D2886AD8C65E}" destId="{C6D76D27-396E-49C9-BFF3-2E226433FE95}" srcOrd="0" destOrd="0" presId="urn:microsoft.com/office/officeart/2018/2/layout/IconVerticalSolidList"/>
    <dgm:cxn modelId="{B37596C6-052F-4555-BCEE-62BF191B2240}" srcId="{AE55EDC5-0AC6-4C86-9778-FFCDB9747753}" destId="{F24C9DEE-09E5-4F8D-8EB2-D2886AD8C65E}" srcOrd="0" destOrd="0" parTransId="{74B61A1E-2F7F-4BC0-BCD7-2B21D85BA80C}" sibTransId="{2E4AD822-CDCA-496C-ABB0-8F5E78E66A8A}"/>
    <dgm:cxn modelId="{4D671D04-42CF-431B-ABDB-FF548F48EC30}" type="presParOf" srcId="{7C0BEC11-92B1-4058-B9A0-4274D63A44C0}" destId="{77250EBF-22A2-4069-94B2-2371C4350E9B}" srcOrd="0" destOrd="0" presId="urn:microsoft.com/office/officeart/2018/2/layout/IconVerticalSolidList"/>
    <dgm:cxn modelId="{39E5DBAF-BF76-45F8-8424-C74D110DA08E}" type="presParOf" srcId="{77250EBF-22A2-4069-94B2-2371C4350E9B}" destId="{FE9D2C51-8107-4780-B87E-167A677992EB}" srcOrd="0" destOrd="0" presId="urn:microsoft.com/office/officeart/2018/2/layout/IconVerticalSolidList"/>
    <dgm:cxn modelId="{BEE0E9F8-0650-4D1A-88B4-DA0DB1203EC5}" type="presParOf" srcId="{77250EBF-22A2-4069-94B2-2371C4350E9B}" destId="{7E55824E-7AF4-43BB-BBB1-D5F5DEF29F0C}" srcOrd="1" destOrd="0" presId="urn:microsoft.com/office/officeart/2018/2/layout/IconVerticalSolidList"/>
    <dgm:cxn modelId="{2BE19605-1BEA-4599-A603-ECA02D5FF86F}" type="presParOf" srcId="{77250EBF-22A2-4069-94B2-2371C4350E9B}" destId="{E89E5718-258E-4D52-B781-1135779DBAE0}" srcOrd="2" destOrd="0" presId="urn:microsoft.com/office/officeart/2018/2/layout/IconVerticalSolidList"/>
    <dgm:cxn modelId="{8A031B40-58B4-43DA-AB46-94060C00FE12}" type="presParOf" srcId="{77250EBF-22A2-4069-94B2-2371C4350E9B}" destId="{EBEC8B51-F921-45D1-B6B1-3E09F8658FE5}" srcOrd="3" destOrd="0" presId="urn:microsoft.com/office/officeart/2018/2/layout/IconVerticalSolidList"/>
    <dgm:cxn modelId="{E93FBE9D-077F-4603-A900-E8879DD45E8C}" type="presParOf" srcId="{7C0BEC11-92B1-4058-B9A0-4274D63A44C0}" destId="{3EFE2727-2CB9-439B-8CBF-5F17D996E336}" srcOrd="1" destOrd="0" presId="urn:microsoft.com/office/officeart/2018/2/layout/IconVerticalSolidList"/>
    <dgm:cxn modelId="{96312569-9B79-4358-AA11-13E94E892EB7}" type="presParOf" srcId="{7C0BEC11-92B1-4058-B9A0-4274D63A44C0}" destId="{6D2A42C0-7BDA-48A5-98BB-D7211FA26C05}" srcOrd="2" destOrd="0" presId="urn:microsoft.com/office/officeart/2018/2/layout/IconVerticalSolidList"/>
    <dgm:cxn modelId="{2BA552CA-24C1-465C-9B36-0888BC04AEDD}" type="presParOf" srcId="{6D2A42C0-7BDA-48A5-98BB-D7211FA26C05}" destId="{20F83147-7558-46A0-8D64-E58DD323260D}" srcOrd="0" destOrd="0" presId="urn:microsoft.com/office/officeart/2018/2/layout/IconVerticalSolidList"/>
    <dgm:cxn modelId="{15D466AE-8E4F-4AA1-89CB-6ED4A8E88AE6}" type="presParOf" srcId="{6D2A42C0-7BDA-48A5-98BB-D7211FA26C05}" destId="{96462431-DDE6-42A0-806A-7FBB84E4C23E}" srcOrd="1" destOrd="0" presId="urn:microsoft.com/office/officeart/2018/2/layout/IconVerticalSolidList"/>
    <dgm:cxn modelId="{25AD56D3-D866-4BCB-8088-51E9363DCD78}" type="presParOf" srcId="{6D2A42C0-7BDA-48A5-98BB-D7211FA26C05}" destId="{389247B3-1469-489D-90DA-9F85C2BC4F15}" srcOrd="2" destOrd="0" presId="urn:microsoft.com/office/officeart/2018/2/layout/IconVerticalSolidList"/>
    <dgm:cxn modelId="{14875CB3-10C6-4759-BEF7-950E94374069}" type="presParOf" srcId="{6D2A42C0-7BDA-48A5-98BB-D7211FA26C05}" destId="{89C6CE62-7BE6-4B98-8F78-155195FAB1CD}" srcOrd="3" destOrd="0" presId="urn:microsoft.com/office/officeart/2018/2/layout/IconVerticalSolidList"/>
    <dgm:cxn modelId="{00413DB3-DE6D-4146-B747-05DED435BA6D}" type="presParOf" srcId="{6D2A42C0-7BDA-48A5-98BB-D7211FA26C05}" destId="{C6D76D27-396E-49C9-BFF3-2E226433FE9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AB161-F691-45FB-AEB5-579945C106B6}">
      <dsp:nvSpPr>
        <dsp:cNvPr id="0" name=""/>
        <dsp:cNvSpPr/>
      </dsp:nvSpPr>
      <dsp:spPr>
        <a:xfrm>
          <a:off x="4615310" y="601280"/>
          <a:ext cx="1002102" cy="10021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B5ADD-E475-478E-BBAA-F80A271094D3}">
      <dsp:nvSpPr>
        <dsp:cNvPr id="0" name=""/>
        <dsp:cNvSpPr/>
      </dsp:nvSpPr>
      <dsp:spPr>
        <a:xfrm>
          <a:off x="3869" y="1741906"/>
          <a:ext cx="3061508" cy="72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900" b="1" kern="1200" dirty="0"/>
            <a:t>For placement into English and Math courses (or a course with those prerequisites)</a:t>
          </a:r>
        </a:p>
      </dsp:txBody>
      <dsp:txXfrm>
        <a:off x="3869" y="1741906"/>
        <a:ext cx="3061508" cy="728360"/>
      </dsp:txXfrm>
    </dsp:sp>
    <dsp:sp modelId="{4C472D25-A0A6-43E1-9F13-0807496F5EE4}">
      <dsp:nvSpPr>
        <dsp:cNvPr id="0" name=""/>
        <dsp:cNvSpPr/>
      </dsp:nvSpPr>
      <dsp:spPr>
        <a:xfrm>
          <a:off x="112153" y="3078389"/>
          <a:ext cx="2863149" cy="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EB3BD-37FC-4CDA-9E69-C61CDA40002B}">
      <dsp:nvSpPr>
        <dsp:cNvPr id="0" name=""/>
        <dsp:cNvSpPr/>
      </dsp:nvSpPr>
      <dsp:spPr>
        <a:xfrm>
          <a:off x="1147239" y="601280"/>
          <a:ext cx="1002102" cy="100210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9E94D-3E42-4498-AF71-FE963BA1744D}">
      <dsp:nvSpPr>
        <dsp:cNvPr id="0" name=""/>
        <dsp:cNvSpPr/>
      </dsp:nvSpPr>
      <dsp:spPr>
        <a:xfrm>
          <a:off x="3688728" y="1715357"/>
          <a:ext cx="3074135" cy="72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900" kern="1200" dirty="0"/>
            <a:t>To clear prerequisites,      based on courses taken in  high school</a:t>
          </a:r>
        </a:p>
      </dsp:txBody>
      <dsp:txXfrm>
        <a:off x="3688728" y="1715357"/>
        <a:ext cx="3074135" cy="728360"/>
      </dsp:txXfrm>
    </dsp:sp>
    <dsp:sp modelId="{CAA2BB6F-DE2E-457F-B475-F21EEFDE7ED4}">
      <dsp:nvSpPr>
        <dsp:cNvPr id="0" name=""/>
        <dsp:cNvSpPr/>
      </dsp:nvSpPr>
      <dsp:spPr>
        <a:xfrm>
          <a:off x="3602934" y="2816851"/>
          <a:ext cx="3498883" cy="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Chemistry: an A or B in high school chem will clear our General Chem </a:t>
          </a:r>
          <a:r>
            <a:rPr lang="en-US" sz="1600" kern="1200" dirty="0" err="1"/>
            <a:t>prereq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Spanish: our 1A is like 2 years of high school Spanish, 1B like year 3 &amp; 4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Others can be challenged with </a:t>
          </a:r>
          <a:r>
            <a:rPr lang="en-US" sz="1600" kern="1200" dirty="0">
              <a:hlinkClick xmlns:r="http://schemas.openxmlformats.org/officeDocument/2006/relationships" r:id="rId6"/>
            </a:rPr>
            <a:t>prerequisite challenge form</a:t>
          </a:r>
          <a:r>
            <a:rPr lang="en-US" sz="1600" kern="1200" dirty="0"/>
            <a:t> if student competency can be demonstrated</a:t>
          </a:r>
        </a:p>
      </dsp:txBody>
      <dsp:txXfrm>
        <a:off x="3602934" y="2816851"/>
        <a:ext cx="3498883" cy="315"/>
      </dsp:txXfrm>
    </dsp:sp>
    <dsp:sp modelId="{726C70CD-BF04-4E84-AEC2-2501DF5EAA73}">
      <dsp:nvSpPr>
        <dsp:cNvPr id="0" name=""/>
        <dsp:cNvSpPr/>
      </dsp:nvSpPr>
      <dsp:spPr>
        <a:xfrm>
          <a:off x="8572630" y="666617"/>
          <a:ext cx="1002102" cy="10021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EAC25-C7A4-4EC8-9AAE-311109C9A6BB}">
      <dsp:nvSpPr>
        <dsp:cNvPr id="0" name=""/>
        <dsp:cNvSpPr/>
      </dsp:nvSpPr>
      <dsp:spPr>
        <a:xfrm>
          <a:off x="7584544" y="1741906"/>
          <a:ext cx="2863149" cy="72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900" kern="1200" dirty="0"/>
            <a:t>Official College Board transcripts are required for AP credit to be awarded</a:t>
          </a:r>
        </a:p>
      </dsp:txBody>
      <dsp:txXfrm>
        <a:off x="7584544" y="1741906"/>
        <a:ext cx="2863149" cy="728360"/>
      </dsp:txXfrm>
    </dsp:sp>
    <dsp:sp modelId="{82AB1C29-DCA8-4031-8A9F-0DF2DF0B1432}">
      <dsp:nvSpPr>
        <dsp:cNvPr id="0" name=""/>
        <dsp:cNvSpPr/>
      </dsp:nvSpPr>
      <dsp:spPr>
        <a:xfrm>
          <a:off x="7575468" y="3078389"/>
          <a:ext cx="2863149" cy="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D2C51-8107-4780-B87E-167A677992EB}">
      <dsp:nvSpPr>
        <dsp:cNvPr id="0" name=""/>
        <dsp:cNvSpPr/>
      </dsp:nvSpPr>
      <dsp:spPr>
        <a:xfrm>
          <a:off x="-1018773" y="361813"/>
          <a:ext cx="6702231" cy="175874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5824E-7AF4-43BB-BBB1-D5F5DEF29F0C}">
      <dsp:nvSpPr>
        <dsp:cNvPr id="0" name=""/>
        <dsp:cNvSpPr/>
      </dsp:nvSpPr>
      <dsp:spPr>
        <a:xfrm>
          <a:off x="-486754" y="757530"/>
          <a:ext cx="967307" cy="96730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C8B51-F921-45D1-B6B1-3E09F8658FE5}">
      <dsp:nvSpPr>
        <dsp:cNvPr id="0" name=""/>
        <dsp:cNvSpPr/>
      </dsp:nvSpPr>
      <dsp:spPr>
        <a:xfrm>
          <a:off x="808394" y="361813"/>
          <a:ext cx="4666911" cy="175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3" tIns="186133" rIns="186133" bIns="18613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Call Kirsten Miller or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Courtney Castle (info next slide)</a:t>
          </a:r>
        </a:p>
      </dsp:txBody>
      <dsp:txXfrm>
        <a:off x="808394" y="361813"/>
        <a:ext cx="4666911" cy="1758740"/>
      </dsp:txXfrm>
    </dsp:sp>
    <dsp:sp modelId="{20F83147-7558-46A0-8D64-E58DD323260D}">
      <dsp:nvSpPr>
        <dsp:cNvPr id="0" name=""/>
        <dsp:cNvSpPr/>
      </dsp:nvSpPr>
      <dsp:spPr>
        <a:xfrm>
          <a:off x="-988278" y="2520316"/>
          <a:ext cx="6702231" cy="29633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62431-DDE6-42A0-806A-7FBB84E4C23E}">
      <dsp:nvSpPr>
        <dsp:cNvPr id="0" name=""/>
        <dsp:cNvSpPr/>
      </dsp:nvSpPr>
      <dsp:spPr>
        <a:xfrm>
          <a:off x="-486754" y="3474300"/>
          <a:ext cx="967307" cy="96730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6CE62-7BE6-4B98-8F78-155195FAB1CD}">
      <dsp:nvSpPr>
        <dsp:cNvPr id="0" name=""/>
        <dsp:cNvSpPr/>
      </dsp:nvSpPr>
      <dsp:spPr>
        <a:xfrm>
          <a:off x="194375" y="2276695"/>
          <a:ext cx="6206423" cy="175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3" tIns="186133" rIns="186133" bIns="18613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Summary of Links in this presentation:</a:t>
          </a:r>
        </a:p>
      </dsp:txBody>
      <dsp:txXfrm>
        <a:off x="194375" y="2276695"/>
        <a:ext cx="6206423" cy="1758740"/>
      </dsp:txXfrm>
    </dsp:sp>
    <dsp:sp modelId="{C6D76D27-396E-49C9-BFF3-2E226433FE95}">
      <dsp:nvSpPr>
        <dsp:cNvPr id="0" name=""/>
        <dsp:cNvSpPr/>
      </dsp:nvSpPr>
      <dsp:spPr>
        <a:xfrm>
          <a:off x="473815" y="3399827"/>
          <a:ext cx="5733950" cy="1758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133" tIns="186133" rIns="186133" bIns="18613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hlinkClick xmlns:r="http://schemas.openxmlformats.org/officeDocument/2006/relationships" r:id="rId9"/>
            </a:rPr>
            <a:t>Dual Enrollment at Columbia College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hlinkClick xmlns:r="http://schemas.openxmlformats.org/officeDocument/2006/relationships" r:id="rId10"/>
            </a:rPr>
            <a:t>Counselor Cheat Sheet for High School Dual Enrollment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hlinkClick xmlns:r="http://schemas.openxmlformats.org/officeDocument/2006/relationships" r:id="rId11"/>
            </a:rPr>
            <a:t>Columbia College Catalog</a:t>
          </a:r>
          <a:r>
            <a:rPr lang="en-US" sz="1600" kern="1200" dirty="0"/>
            <a:t> (GE patterns, AP tests to GE areas)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hlinkClick xmlns:r="http://schemas.openxmlformats.org/officeDocument/2006/relationships" r:id="rId12"/>
            </a:rPr>
            <a:t>Columbia College Programs of Study</a:t>
          </a:r>
          <a:r>
            <a:rPr lang="en-US" sz="1600" kern="1200" dirty="0"/>
            <a:t> (Interest Areas &amp; Launchpads)</a:t>
          </a:r>
        </a:p>
      </dsp:txBody>
      <dsp:txXfrm>
        <a:off x="473815" y="3399827"/>
        <a:ext cx="5733950" cy="1758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461AF6EA-0680-4E91-B99E-D527F8D92DCE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D431AAEF-D84F-4E4C-AA7E-1F69FFE8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5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652C6-7D26-4C3E-9CDF-18ED1C5F6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015E7-904E-4A0D-97E3-E5C476F00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04D22-C9CD-401D-AC47-2060355B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AB3B-5F16-4D08-8992-8676FC741CD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C0D74-8972-45BA-A4ED-2E4F4776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D707D-9232-4AF3-B561-AA5049FAA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0C7-BE7F-438A-AD25-A0B05686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14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8FA1-E5B1-4BD3-96EE-37FBBFF4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64BE2-8235-42F6-863B-E9C5047DA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A3222-4F66-44E6-99E3-9397633D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AB3B-5F16-4D08-8992-8676FC741CD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63AFD-9E9C-47C1-827D-66E0CC0F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98C26-27DC-467D-95F1-548A1F69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0C7-BE7F-438A-AD25-A0B05686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94862-D189-4C55-A4D0-55F3ABE304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FF151-1D72-4312-B996-89B91B6ED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9CDA5-7764-4E12-957E-0170FDA2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AB3B-5F16-4D08-8992-8676FC741CD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65DDC-56A6-41A9-973C-69BC61B7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E50C9-892A-4413-9CD8-269E15A0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0C7-BE7F-438A-AD25-A0B05686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BCF93-BBF5-4AAF-8903-4D617FBE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E2D09-A176-4B34-B8E7-949BC0494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5C2C-7028-411D-8120-3ABD9A5D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AB3B-5F16-4D08-8992-8676FC741CD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0BD2C-0776-4781-908F-B3218701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F1900-D426-4E81-8E78-8CA91B10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0C7-BE7F-438A-AD25-A0B05686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88E0-5538-4CBF-A4C1-E2E0E1FB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99BA5-10C6-492D-9541-1C6997A87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83866-D87A-4639-97B8-8577537C4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AB3B-5F16-4D08-8992-8676FC741CD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F9C58-CD8E-48F4-9ACF-09806133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AACF2-50FE-451D-A0A9-C486F873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0C7-BE7F-438A-AD25-A0B05686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4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B732-CDAE-4B15-9005-854C5F6B2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1A17A-A694-4106-961B-FCDC4848D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4F928-98FA-469A-8566-0ED98F5E7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F44E6-E956-49A1-B507-4C31A2E9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AB3B-5F16-4D08-8992-8676FC741CD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00462-2148-4570-80B7-AA302732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0F781-4A68-40F4-96AB-522D623A0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0C7-BE7F-438A-AD25-A0B05686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0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E978-DAEB-4BA7-A3C2-428B0497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D1B34-92AE-4F02-97D2-C5CF26B80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BEEA3-CFC2-4AB7-806F-4E85F91DC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C94E4-895D-4D5D-BABD-31B663BE0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3123B5-34EC-431A-BC07-0A3E7BF93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C33A0-1C9E-4895-B9ED-50238664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AB3B-5F16-4D08-8992-8676FC741CD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FCE73E-E450-4CE3-9C35-ADA89AC5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64235-E1EC-4AB0-B404-EA7BF3FED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0C7-BE7F-438A-AD25-A0B05686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3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1515-1F95-4ACC-AEBE-B45B67F23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8AB71-AB1B-4FA2-A40B-2E25EE5AB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AB3B-5F16-4D08-8992-8676FC741CD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6644-2D08-414D-9D28-D8991655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451B8-141F-418F-92D3-E80D0269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0C7-BE7F-438A-AD25-A0B05686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4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87026-86C9-4BA1-BD4E-C2FE3EE5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AB3B-5F16-4D08-8992-8676FC741CD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C89B5-F11B-4135-800F-54CAB563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59601-AA04-4E9F-AB37-DE3160BC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0C7-BE7F-438A-AD25-A0B05686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90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5C72B-5B20-4155-8A21-B448D0F8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6935B-AA81-4437-B803-3C8981D02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D97E3-F490-4C55-B5F2-0B62D2BFE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9C51F-32A1-412E-AFD8-46F1EAD2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AB3B-5F16-4D08-8992-8676FC741CD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196C2-286B-4F12-A72C-1297281A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1D147-BDB2-4607-8202-FA0B268B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0C7-BE7F-438A-AD25-A0B05686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5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5B20E-E5FF-4FF3-99AE-A204C148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14CB00-1F77-4717-A8A9-3692033D5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FFF39-38D6-4DD1-8A12-BF1195FBB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354DD-E611-4F4B-BE13-9539D473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5AB3B-5F16-4D08-8992-8676FC741CD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CF0631-30B8-4BAF-AD52-22944B29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7560C-B6F0-4E25-8740-30F8F798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80C7-BE7F-438A-AD25-A0B05686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5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81504-06CE-4E64-9FF9-33C55576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06D8A-5F2C-4321-90F2-87AF009D0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1150C-00D0-4C54-8F6F-39325B711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5AB3B-5F16-4D08-8992-8676FC741CD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FDE7-2062-4D82-BCA1-6BFEF1535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F603A-7B19-4BE6-BDFB-86FE1D4DB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880C7-BE7F-438A-AD25-A0B05686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columbia.edu/dualenroll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fryek@yosemite.edu" TargetMode="External"/><Relationship Id="rId3" Type="http://schemas.openxmlformats.org/officeDocument/2006/relationships/hyperlink" Target="mailto:millerk@yosemite.edu" TargetMode="External"/><Relationship Id="rId7" Type="http://schemas.openxmlformats.org/officeDocument/2006/relationships/hyperlink" Target="mailto:michtavyl@yosemite.edu" TargetMode="External"/><Relationship Id="rId2" Type="http://schemas.openxmlformats.org/officeDocument/2006/relationships/hyperlink" Target="mailto:walkerm@yosemite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halsteadke@yosemite.edu" TargetMode="External"/><Relationship Id="rId11" Type="http://schemas.openxmlformats.org/officeDocument/2006/relationships/image" Target="../media/image35.svg"/><Relationship Id="rId5" Type="http://schemas.openxmlformats.org/officeDocument/2006/relationships/hyperlink" Target="mailto:igoem@yosemite.edu" TargetMode="External"/><Relationship Id="rId10" Type="http://schemas.openxmlformats.org/officeDocument/2006/relationships/image" Target="../media/image25.png"/><Relationship Id="rId4" Type="http://schemas.openxmlformats.org/officeDocument/2006/relationships/hyperlink" Target="mailto:ccastle@sonorahs.k12.ca.us" TargetMode="External"/><Relationship Id="rId9" Type="http://schemas.openxmlformats.org/officeDocument/2006/relationships/hyperlink" Target="mailto:priceb@yosemite.ed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columbia.edu/counseling/advising_guides.ph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1FCDB8A-D986-4857-B933-484A758B35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3787" y="476108"/>
            <a:ext cx="7778213" cy="5905781"/>
          </a:xfrm>
          <a:custGeom>
            <a:avLst/>
            <a:gdLst>
              <a:gd name="connsiteX0" fmla="*/ 3727582 w 7778213"/>
              <a:gd name="connsiteY0" fmla="*/ 0 h 5905781"/>
              <a:gd name="connsiteX1" fmla="*/ 7778213 w 7778213"/>
              <a:gd name="connsiteY1" fmla="*/ 0 h 5905781"/>
              <a:gd name="connsiteX2" fmla="*/ 7778213 w 7778213"/>
              <a:gd name="connsiteY2" fmla="*/ 5905761 h 5905781"/>
              <a:gd name="connsiteX3" fmla="*/ 7485321 w 7778213"/>
              <a:gd name="connsiteY3" fmla="*/ 5905761 h 5905781"/>
              <a:gd name="connsiteX4" fmla="*/ 7485321 w 7778213"/>
              <a:gd name="connsiteY4" fmla="*/ 5905762 h 5905781"/>
              <a:gd name="connsiteX5" fmla="*/ 4228895 w 7778213"/>
              <a:gd name="connsiteY5" fmla="*/ 5905762 h 5905781"/>
              <a:gd name="connsiteX6" fmla="*/ 4228895 w 7778213"/>
              <a:gd name="connsiteY6" fmla="*/ 5905780 h 5905781"/>
              <a:gd name="connsiteX7" fmla="*/ 3936003 w 7778213"/>
              <a:gd name="connsiteY7" fmla="*/ 5905780 h 5905781"/>
              <a:gd name="connsiteX8" fmla="*/ 3936003 w 7778213"/>
              <a:gd name="connsiteY8" fmla="*/ 5905781 h 5905781"/>
              <a:gd name="connsiteX9" fmla="*/ 0 w 7778213"/>
              <a:gd name="connsiteY9" fmla="*/ 5905781 h 5905781"/>
              <a:gd name="connsiteX10" fmla="*/ 2796838 w 7778213"/>
              <a:gd name="connsiteY10" fmla="*/ 20 h 5905781"/>
              <a:gd name="connsiteX11" fmla="*/ 3089730 w 7778213"/>
              <a:gd name="connsiteY11" fmla="*/ 20 h 5905781"/>
              <a:gd name="connsiteX12" fmla="*/ 3089730 w 7778213"/>
              <a:gd name="connsiteY12" fmla="*/ 19 h 5905781"/>
              <a:gd name="connsiteX13" fmla="*/ 3434690 w 7778213"/>
              <a:gd name="connsiteY13" fmla="*/ 19 h 5905781"/>
              <a:gd name="connsiteX14" fmla="*/ 3434690 w 7778213"/>
              <a:gd name="connsiteY14" fmla="*/ 1 h 5905781"/>
              <a:gd name="connsiteX15" fmla="*/ 3727582 w 7778213"/>
              <a:gd name="connsiteY15" fmla="*/ 1 h 590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778213" h="5905781">
                <a:moveTo>
                  <a:pt x="3727582" y="0"/>
                </a:moveTo>
                <a:lnTo>
                  <a:pt x="7778213" y="0"/>
                </a:lnTo>
                <a:lnTo>
                  <a:pt x="7778213" y="5905761"/>
                </a:lnTo>
                <a:lnTo>
                  <a:pt x="7485321" y="5905761"/>
                </a:lnTo>
                <a:lnTo>
                  <a:pt x="7485321" y="5905762"/>
                </a:lnTo>
                <a:lnTo>
                  <a:pt x="4228895" y="5905762"/>
                </a:lnTo>
                <a:lnTo>
                  <a:pt x="4228895" y="5905780"/>
                </a:lnTo>
                <a:lnTo>
                  <a:pt x="3936003" y="5905780"/>
                </a:lnTo>
                <a:lnTo>
                  <a:pt x="3936003" y="5905781"/>
                </a:lnTo>
                <a:lnTo>
                  <a:pt x="0" y="5905781"/>
                </a:lnTo>
                <a:lnTo>
                  <a:pt x="2796838" y="20"/>
                </a:lnTo>
                <a:lnTo>
                  <a:pt x="3089730" y="20"/>
                </a:lnTo>
                <a:lnTo>
                  <a:pt x="3089730" y="19"/>
                </a:lnTo>
                <a:lnTo>
                  <a:pt x="3434690" y="19"/>
                </a:lnTo>
                <a:lnTo>
                  <a:pt x="3434690" y="1"/>
                </a:lnTo>
                <a:lnTo>
                  <a:pt x="3727582" y="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421B4C-AA27-4F32-AA73-DA587F2729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6110"/>
            <a:ext cx="6769978" cy="5905761"/>
          </a:xfrm>
          <a:custGeom>
            <a:avLst/>
            <a:gdLst>
              <a:gd name="connsiteX0" fmla="*/ 0 w 6769978"/>
              <a:gd name="connsiteY0" fmla="*/ 0 h 5905761"/>
              <a:gd name="connsiteX1" fmla="*/ 6769978 w 6769978"/>
              <a:gd name="connsiteY1" fmla="*/ 0 h 5905761"/>
              <a:gd name="connsiteX2" fmla="*/ 3973138 w 6769978"/>
              <a:gd name="connsiteY2" fmla="*/ 5905761 h 5905761"/>
              <a:gd name="connsiteX3" fmla="*/ 0 w 6769978"/>
              <a:gd name="connsiteY3" fmla="*/ 5905761 h 590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9978" h="5905761">
                <a:moveTo>
                  <a:pt x="0" y="0"/>
                </a:moveTo>
                <a:lnTo>
                  <a:pt x="6769978" y="0"/>
                </a:lnTo>
                <a:lnTo>
                  <a:pt x="3973138" y="5905761"/>
                </a:lnTo>
                <a:lnTo>
                  <a:pt x="0" y="590576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64" y="1098450"/>
            <a:ext cx="4224048" cy="35325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 spc="-3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Dual </a:t>
            </a:r>
            <a:br>
              <a:rPr lang="en-US" sz="5400" b="1" kern="1200" spc="-3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spc="-3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Enrollment </a:t>
            </a:r>
            <a:br>
              <a:rPr lang="en-US" sz="5400" b="1" kern="1200" spc="-3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spc="-3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Webinar</a:t>
            </a:r>
            <a:br>
              <a:rPr lang="en-US" sz="5400" b="1" kern="1200" spc="-3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b="1" kern="1200" spc="-3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16" y="1657559"/>
            <a:ext cx="4336738" cy="40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4D937-F2A8-460C-AE23-6B1380A14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Classes that are good bets for High School Students</a:t>
            </a:r>
          </a:p>
        </p:txBody>
      </p:sp>
      <p:pic>
        <p:nvPicPr>
          <p:cNvPr id="7" name="Content Placeholder 6">
            <a:hlinkClick r:id="rId2"/>
            <a:extLst>
              <a:ext uri="{FF2B5EF4-FFF2-40B4-BE49-F238E27FC236}">
                <a16:creationId xmlns:a16="http://schemas.microsoft.com/office/drawing/2014/main" id="{C3428A9B-EC95-4A33-8A34-E4530B731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75257" y="311449"/>
            <a:ext cx="5045075" cy="4268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0D57F-23A0-47F7-99D6-F0891DAC5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041" y="4803458"/>
            <a:ext cx="5045075" cy="1446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86DE05-0DA1-4B08-A95E-BD0299FFC59B}"/>
              </a:ext>
            </a:extLst>
          </p:cNvPr>
          <p:cNvSpPr txBox="1"/>
          <p:nvPr/>
        </p:nvSpPr>
        <p:spPr>
          <a:xfrm>
            <a:off x="5222531" y="5157232"/>
            <a:ext cx="1587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Excerpt from Counselor Cheat Sheet, Page 6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A45845-2C79-4FFE-9704-537895C815C3}"/>
              </a:ext>
            </a:extLst>
          </p:cNvPr>
          <p:cNvCxnSpPr/>
          <p:nvPr/>
        </p:nvCxnSpPr>
        <p:spPr>
          <a:xfrm flipV="1">
            <a:off x="6643396" y="5159829"/>
            <a:ext cx="307910" cy="298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0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643B8-B652-4B38-91D1-0BBA3F33E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04" y="643467"/>
            <a:ext cx="4261865" cy="5571066"/>
          </a:xfrm>
          <a:prstGeom prst="rect">
            <a:avLst/>
          </a:prstGeom>
        </p:spPr>
      </p:pic>
      <p:sp>
        <p:nvSpPr>
          <p:cNvPr id="22" name="Rectangle 16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8901C7-7331-43AF-B423-D3C4FD567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061" y="643467"/>
            <a:ext cx="42618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8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9F6145-B6E7-4417-8C8B-2B0E8FE90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601" y="643467"/>
            <a:ext cx="4331502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1D8DB-4466-49E9-8DB9-BA0B27759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899" y="643467"/>
            <a:ext cx="419222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42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37B502-E1BF-443E-8FD7-ADBF9B8F4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 classes </a:t>
            </a:r>
            <a:b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&amp; college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2C19E-531D-4B73-91C8-80A7167EF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23" y="3321698"/>
            <a:ext cx="3342509" cy="2929812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en-US" sz="2000" kern="1200" dirty="0">
                <a:latin typeface="+mn-lt"/>
                <a:ea typeface="+mn-ea"/>
                <a:cs typeface="+mn-cs"/>
              </a:rPr>
              <a:t>Page 61 in CC Catalog</a:t>
            </a:r>
          </a:p>
          <a:p>
            <a:r>
              <a:rPr lang="en-US" sz="2000" dirty="0"/>
              <a:t>Shows exactly what general education area (in all 3 of our patterns) that a specific AP test score of 3, 4, or 5 will meet</a:t>
            </a:r>
          </a:p>
          <a:p>
            <a:r>
              <a:rPr lang="en-US" sz="2000" dirty="0"/>
              <a:t>AP tests with 3+ scores will always work for GE. May be different for major courses.</a:t>
            </a:r>
          </a:p>
          <a:p>
            <a:r>
              <a:rPr lang="en-US" sz="2000" kern="1200" dirty="0">
                <a:latin typeface="+mn-lt"/>
                <a:ea typeface="+mn-ea"/>
                <a:cs typeface="+mn-cs"/>
              </a:rPr>
              <a:t>Be sure student is not</a:t>
            </a:r>
            <a:r>
              <a:rPr lang="en-US" sz="2000" dirty="0"/>
              <a:t> enrolling in a college class where they are already getting credit</a:t>
            </a:r>
            <a:endParaRPr lang="en-US" sz="20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BB0E8-BF1E-4B32-B944-E2EA9CF45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97"/>
          <a:stretch/>
        </p:blipFill>
        <p:spPr>
          <a:xfrm>
            <a:off x="4490462" y="836107"/>
            <a:ext cx="7370004" cy="49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7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5AC18-C2E5-4BA2-93BB-2E0CA9548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en-US"/>
              <a:t>College uses high school transcripts…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2DD861-993B-46AF-9BDB-AC5E5BE8EB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548054"/>
              </p:ext>
            </p:extLst>
          </p:nvPr>
        </p:nvGraphicFramePr>
        <p:xfrm>
          <a:off x="870204" y="1639004"/>
          <a:ext cx="10451592" cy="4304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79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Class ‘Location’ matters!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80857" y="1658651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FACE-to-FACE</a:t>
            </a:r>
            <a:r>
              <a:rPr lang="en-US" sz="2000" b="1" dirty="0"/>
              <a:t>:</a:t>
            </a:r>
          </a:p>
          <a:p>
            <a:r>
              <a:rPr lang="en-US" sz="2000" dirty="0"/>
              <a:t>On campus and off campus locations</a:t>
            </a:r>
          </a:p>
          <a:p>
            <a:pPr lvl="1"/>
            <a:r>
              <a:rPr lang="en-US" sz="2000" dirty="0"/>
              <a:t>CCAP at high school location, during high school day, with only high school students</a:t>
            </a:r>
          </a:p>
          <a:p>
            <a:r>
              <a:rPr lang="en-US" sz="2000" dirty="0"/>
              <a:t>Attendance usually necessary for success, but not always graded</a:t>
            </a:r>
          </a:p>
          <a:p>
            <a:r>
              <a:rPr lang="en-US" sz="2000" dirty="0"/>
              <a:t>Hybrid courses have an in-class component as well as online expectations</a:t>
            </a:r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451603" y="1658651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ONLINE:</a:t>
            </a:r>
          </a:p>
          <a:p>
            <a:r>
              <a:rPr lang="en-US" sz="2000" dirty="0"/>
              <a:t>No in-person requirement</a:t>
            </a:r>
          </a:p>
          <a:p>
            <a:r>
              <a:rPr lang="en-US" sz="2000" dirty="0"/>
              <a:t>Need access to good computer and high speed internet connection</a:t>
            </a:r>
          </a:p>
          <a:p>
            <a:r>
              <a:rPr lang="en-US" sz="2000" dirty="0"/>
              <a:t>Strong self-motivation and good time management necessary!</a:t>
            </a:r>
          </a:p>
          <a:p>
            <a:endParaRPr lang="en-US" sz="2000" dirty="0"/>
          </a:p>
        </p:txBody>
      </p:sp>
      <p:pic>
        <p:nvPicPr>
          <p:cNvPr id="11" name="Graphic 10" descr="Classroom">
            <a:extLst>
              <a:ext uri="{FF2B5EF4-FFF2-40B4-BE49-F238E27FC236}">
                <a16:creationId xmlns:a16="http://schemas.microsoft.com/office/drawing/2014/main" id="{0208922E-6791-4BB9-A373-1469F1DCF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2431" y="482992"/>
            <a:ext cx="914400" cy="914400"/>
          </a:xfrm>
          <a:prstGeom prst="rect">
            <a:avLst/>
          </a:prstGeom>
        </p:spPr>
      </p:pic>
      <p:pic>
        <p:nvPicPr>
          <p:cNvPr id="14" name="Graphic 13" descr="Internet">
            <a:extLst>
              <a:ext uri="{FF2B5EF4-FFF2-40B4-BE49-F238E27FC236}">
                <a16:creationId xmlns:a16="http://schemas.microsoft.com/office/drawing/2014/main" id="{9A29912A-7046-496F-81A2-FDE176D39B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3253" y="4980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03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6DE51A-7498-4750-861B-EDBC1C2E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Need more?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E5D3A91-6F91-4EC4-B436-33190D9E9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645830"/>
              </p:ext>
            </p:extLst>
          </p:nvPr>
        </p:nvGraphicFramePr>
        <p:xfrm>
          <a:off x="6096000" y="486287"/>
          <a:ext cx="6702231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867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4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78A02D-9F07-4CAB-BDD7-413B11B7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anchor="t">
            <a:normAutofit/>
          </a:bodyPr>
          <a:lstStyle/>
          <a:p>
            <a:r>
              <a:rPr lang="en-US" sz="3600" b="1" spc="200">
                <a:solidFill>
                  <a:srgbClr val="FFFFFF"/>
                </a:solidFill>
              </a:rPr>
              <a:t>Dual Enrollment Contacts: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AB3E0E-BDED-43F5-BFB1-B063E1643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4232" y="471347"/>
            <a:ext cx="7404866" cy="6195526"/>
          </a:xfrm>
        </p:spPr>
        <p:txBody>
          <a:bodyPr>
            <a:normAutofit/>
          </a:bodyPr>
          <a:lstStyle/>
          <a:p>
            <a:r>
              <a:rPr lang="en-US" sz="1600" dirty="0"/>
              <a:t>Michelle Walker, CC Program Specialist Dual Enrollment</a:t>
            </a:r>
            <a:br>
              <a:rPr lang="en-US" sz="1600" dirty="0"/>
            </a:br>
            <a:r>
              <a:rPr lang="en-US" sz="1600" dirty="0">
                <a:hlinkClick r:id="rId2"/>
              </a:rPr>
              <a:t>walkerm@yosemite.edu</a:t>
            </a:r>
            <a:r>
              <a:rPr lang="en-US" sz="1600" dirty="0"/>
              <a:t>, 209-588-5045</a:t>
            </a:r>
            <a:br>
              <a:rPr lang="en-US" sz="1600" dirty="0"/>
            </a:br>
            <a:r>
              <a:rPr lang="en-US" sz="1600" i="1" dirty="0"/>
              <a:t>CCAP</a:t>
            </a:r>
            <a:r>
              <a:rPr lang="en-US" sz="1600" dirty="0"/>
              <a:t> </a:t>
            </a:r>
            <a:r>
              <a:rPr lang="en-US" sz="1600" i="1" dirty="0"/>
              <a:t>Questions, paperwork, coordination</a:t>
            </a:r>
          </a:p>
          <a:p>
            <a:r>
              <a:rPr lang="en-US" sz="1600" dirty="0"/>
              <a:t>Kirsten Miller, CC Counselor</a:t>
            </a:r>
            <a:br>
              <a:rPr lang="en-US" sz="1600" dirty="0"/>
            </a:br>
            <a:r>
              <a:rPr lang="en-US" sz="1600" dirty="0">
                <a:hlinkClick r:id="rId3"/>
              </a:rPr>
              <a:t>millerk@yosemite.edu</a:t>
            </a:r>
            <a:r>
              <a:rPr lang="en-US" sz="1600" dirty="0"/>
              <a:t>, 209-588-2155</a:t>
            </a:r>
            <a:br>
              <a:rPr lang="en-US" sz="1600" dirty="0"/>
            </a:br>
            <a:r>
              <a:rPr lang="en-US" sz="1600" i="1" dirty="0"/>
              <a:t>Dual enrollment student advising, placement, educational planning</a:t>
            </a:r>
          </a:p>
          <a:p>
            <a:r>
              <a:rPr lang="en-US" sz="1600" dirty="0"/>
              <a:t>Courtney Castle, SHS Counselor/Middle College Coordinator &amp; CC Adjunct Counselor</a:t>
            </a:r>
            <a:br>
              <a:rPr lang="en-US" sz="1600" dirty="0"/>
            </a:br>
            <a:r>
              <a:rPr lang="en-US" sz="1600" dirty="0">
                <a:hlinkClick r:id="rId4"/>
              </a:rPr>
              <a:t>ccastle@sonorahs.k12.ca.us</a:t>
            </a:r>
            <a:r>
              <a:rPr lang="en-US" sz="1600" dirty="0"/>
              <a:t>, 209-532-5511 Ext 5119</a:t>
            </a:r>
            <a:br>
              <a:rPr lang="en-US" sz="1600" dirty="0"/>
            </a:br>
            <a:r>
              <a:rPr lang="en-US" sz="1600" i="1" dirty="0"/>
              <a:t>Support for other high schools developing and implementing programs</a:t>
            </a:r>
          </a:p>
          <a:p>
            <a:r>
              <a:rPr lang="en-US" sz="1600" dirty="0"/>
              <a:t>Mike </a:t>
            </a:r>
            <a:r>
              <a:rPr lang="en-US" sz="1600" dirty="0" err="1"/>
              <a:t>Igoe</a:t>
            </a:r>
            <a:r>
              <a:rPr lang="en-US" sz="1600" dirty="0"/>
              <a:t>, CC Director of Student Access &amp; Retention</a:t>
            </a:r>
            <a:br>
              <a:rPr lang="en-US" sz="1600" dirty="0"/>
            </a:br>
            <a:r>
              <a:rPr lang="en-US" sz="1600" dirty="0">
                <a:hlinkClick r:id="rId5"/>
              </a:rPr>
              <a:t>igoem@yosemite.edu</a:t>
            </a:r>
            <a:r>
              <a:rPr lang="en-US" sz="1600" dirty="0"/>
              <a:t>, 209-588-5236</a:t>
            </a:r>
            <a:br>
              <a:rPr lang="en-US" sz="1600" dirty="0"/>
            </a:br>
            <a:r>
              <a:rPr lang="en-US" sz="1600" i="1" dirty="0"/>
              <a:t>On boarding (applications, orientation, etc.)</a:t>
            </a:r>
          </a:p>
          <a:p>
            <a:r>
              <a:rPr lang="en-US" sz="1600" dirty="0"/>
              <a:t>Kelsey Halstead, CC Admissions</a:t>
            </a:r>
            <a:br>
              <a:rPr lang="en-US" sz="1600" dirty="0"/>
            </a:br>
            <a:r>
              <a:rPr lang="en-US" sz="1600" dirty="0">
                <a:hlinkClick r:id="rId6"/>
              </a:rPr>
              <a:t>halsteadke@yosemite.edu</a:t>
            </a:r>
            <a:r>
              <a:rPr lang="en-US" sz="1600" dirty="0"/>
              <a:t>, 209-588-5231</a:t>
            </a:r>
          </a:p>
          <a:p>
            <a:pPr marL="233363" indent="0">
              <a:buNone/>
            </a:pPr>
            <a:r>
              <a:rPr lang="en-US" sz="1600" dirty="0"/>
              <a:t>&amp; Lesley </a:t>
            </a:r>
            <a:r>
              <a:rPr lang="en-US" sz="1600" dirty="0" err="1"/>
              <a:t>Michtavy</a:t>
            </a:r>
            <a:r>
              <a:rPr lang="en-US" sz="1600" dirty="0"/>
              <a:t>, CC Registrar</a:t>
            </a:r>
            <a:br>
              <a:rPr lang="en-US" sz="1600" dirty="0"/>
            </a:br>
            <a:r>
              <a:rPr lang="en-US" sz="1600" dirty="0">
                <a:hlinkClick r:id="rId7"/>
              </a:rPr>
              <a:t>michtavyl@yosemite.edu</a:t>
            </a:r>
            <a:r>
              <a:rPr lang="en-US" sz="1600" dirty="0"/>
              <a:t>, 209-588-5232</a:t>
            </a:r>
            <a:br>
              <a:rPr lang="en-US" sz="1600" dirty="0"/>
            </a:br>
            <a:r>
              <a:rPr lang="en-US" sz="1600" i="1" dirty="0"/>
              <a:t>Transcripts, admissions information, student holds, registration</a:t>
            </a:r>
          </a:p>
          <a:p>
            <a:r>
              <a:rPr lang="en-US" sz="1600" dirty="0"/>
              <a:t>Kirsten Frye, CC Dean of Students</a:t>
            </a:r>
            <a:br>
              <a:rPr lang="en-US" sz="1600" dirty="0"/>
            </a:br>
            <a:r>
              <a:rPr lang="en-US" sz="1600" dirty="0">
                <a:hlinkClick r:id="rId8"/>
              </a:rPr>
              <a:t>fryek@yosemite.edu</a:t>
            </a:r>
            <a:r>
              <a:rPr lang="en-US" sz="1600" dirty="0"/>
              <a:t>, 209-588-5144</a:t>
            </a:r>
            <a:br>
              <a:rPr lang="en-US" sz="1600" dirty="0"/>
            </a:br>
            <a:r>
              <a:rPr lang="en-US" sz="1600" i="1" dirty="0"/>
              <a:t>Special petitions, oversees CC Counseling and Outreach programs </a:t>
            </a:r>
          </a:p>
          <a:p>
            <a:r>
              <a:rPr lang="en-US" sz="1600" dirty="0"/>
              <a:t>Brandon Price, CC Dean of CTE</a:t>
            </a:r>
            <a:br>
              <a:rPr lang="en-US" sz="1600" dirty="0"/>
            </a:br>
            <a:r>
              <a:rPr lang="en-US" sz="1600" dirty="0">
                <a:hlinkClick r:id="rId9"/>
              </a:rPr>
              <a:t>priceb@yosemite.edu</a:t>
            </a:r>
            <a:r>
              <a:rPr lang="en-US" sz="1600" dirty="0"/>
              <a:t>, 209 588-5079</a:t>
            </a:r>
            <a:br>
              <a:rPr lang="en-US" sz="1600" dirty="0"/>
            </a:br>
            <a:r>
              <a:rPr lang="en-US" sz="1600" i="1" dirty="0"/>
              <a:t>Dual Enrollment Program, faculty hiring, course scheduling</a:t>
            </a:r>
            <a:endParaRPr lang="en-US" sz="1600" dirty="0"/>
          </a:p>
          <a:p>
            <a:endParaRPr lang="en-US" sz="1100" dirty="0"/>
          </a:p>
        </p:txBody>
      </p:sp>
      <p:pic>
        <p:nvPicPr>
          <p:cNvPr id="8" name="Graphic 7" descr="Users">
            <a:extLst>
              <a:ext uri="{FF2B5EF4-FFF2-40B4-BE49-F238E27FC236}">
                <a16:creationId xmlns:a16="http://schemas.microsoft.com/office/drawing/2014/main" id="{58BE5A24-14B7-44F1-BD02-159B1E5033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76880" y="5228625"/>
            <a:ext cx="1438248" cy="14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2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499" y="-712721"/>
            <a:ext cx="13960997" cy="13170753"/>
          </a:xfrm>
          <a:prstGeom prst="rect">
            <a:avLst/>
          </a:prstGeom>
        </p:spPr>
      </p:pic>
      <p:sp>
        <p:nvSpPr>
          <p:cNvPr id="3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spc="-300"/>
              <a:t>Thank You!</a:t>
            </a:r>
          </a:p>
        </p:txBody>
      </p:sp>
      <p:cxnSp>
        <p:nvCxnSpPr>
          <p:cNvPr id="37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88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600" i="1" spc="-300">
                <a:solidFill>
                  <a:schemeClr val="bg1">
                    <a:lumMod val="95000"/>
                    <a:lumOff val="5000"/>
                  </a:schemeClr>
                </a:solidFill>
              </a:rPr>
              <a:t>High School Partners know their students and their systems, Columbia knows our programs and classes… let’s help inform each other for the benefit of our shared dually-enrolled students</a:t>
            </a:r>
          </a:p>
        </p:txBody>
      </p:sp>
    </p:spTree>
    <p:extLst>
      <p:ext uri="{BB962C8B-B14F-4D97-AF65-F5344CB8AC3E}">
        <p14:creationId xmlns:p14="http://schemas.microsoft.com/office/powerpoint/2010/main" val="230172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Upcoming Webinar Topics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3288" r="3583" b="5474"/>
          <a:stretch/>
        </p:blipFill>
        <p:spPr>
          <a:xfrm>
            <a:off x="5984396" y="167287"/>
            <a:ext cx="5178904" cy="66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05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676" y="518745"/>
            <a:ext cx="5027169" cy="58996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b="1" i="1" kern="12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Today’s Webinar </a:t>
            </a:r>
            <a:r>
              <a:rPr lang="en-US" sz="3200" b="1" i="1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i="1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11, 2019</a:t>
            </a:r>
            <a:r>
              <a:rPr lang="en-US" sz="3200" b="1" kern="12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3200" b="1" kern="12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200" b="1" kern="12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3200" b="1" kern="12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7300" b="1" kern="12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Pathways </a:t>
            </a:r>
            <a:br>
              <a:rPr lang="en-US" sz="7300" b="1" kern="12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7300" b="1" kern="1200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&amp; </a:t>
            </a:r>
            <a:r>
              <a:rPr lang="en-US" sz="7300" b="1" kern="1200" spc="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Courses </a:t>
            </a:r>
            <a:r>
              <a:rPr lang="en-US" sz="3200" kern="1200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kern="1200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000" b="0" kern="1200" spc="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Interpreting </a:t>
            </a:r>
            <a:r>
              <a:rPr lang="en-US" sz="2000" b="0" kern="1200" spc="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college </a:t>
            </a:r>
            <a:r>
              <a:rPr lang="en-US" sz="2000" b="0" kern="1200" spc="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classes </a:t>
            </a:r>
            <a:r>
              <a:rPr lang="en-US" sz="2000" b="0" kern="1200" spc="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for </a:t>
            </a:r>
            <a:r>
              <a:rPr lang="en-US" sz="2000" b="0" kern="1200" spc="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high school </a:t>
            </a:r>
            <a:r>
              <a:rPr lang="en-US" sz="2000" b="0" kern="1200" spc="2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students with Columbia College Counselor, Kirsten Miller &amp; Dual Enrollment Team</a:t>
            </a:r>
            <a:endParaRPr lang="en-US" sz="2000" b="0" kern="1200" spc="2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7" y="1093492"/>
            <a:ext cx="3718806" cy="35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Columbia Offers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1810" y="2733870"/>
            <a:ext cx="6591665" cy="3360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40 programs of study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Career Technical Education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General Education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Major courses for university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Career &amp; College readiness classes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Online, face-to-face, hybrid course options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Personal growth/development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B80F6-23B5-49F1-BB76-AA8791D31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56" y="3191551"/>
            <a:ext cx="2328444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4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3974" y="1316895"/>
            <a:ext cx="2669406" cy="6340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Interest Areas</a:t>
            </a:r>
          </a:p>
        </p:txBody>
      </p:sp>
      <p:sp>
        <p:nvSpPr>
          <p:cNvPr id="7" name="Rectangle 6"/>
          <p:cNvSpPr/>
          <p:nvPr/>
        </p:nvSpPr>
        <p:spPr>
          <a:xfrm>
            <a:off x="717423" y="1950918"/>
            <a:ext cx="2397232" cy="740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chemeClr val="bg2"/>
                </a:solidFill>
              </a:rPr>
              <a:t>Similar majors 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chemeClr val="bg2"/>
                </a:solidFill>
              </a:rPr>
              <a:t>grouped together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131E5A-388A-4987-9CAF-5A45A9EC1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640" y="496220"/>
            <a:ext cx="6566724" cy="56802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AAC2A6-9F8D-4C46-91E9-BAFBC7859A64}"/>
              </a:ext>
            </a:extLst>
          </p:cNvPr>
          <p:cNvSpPr/>
          <p:nvPr/>
        </p:nvSpPr>
        <p:spPr>
          <a:xfrm>
            <a:off x="1925217" y="5513472"/>
            <a:ext cx="4917232" cy="3332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37F310-6D10-49F1-B9A1-CCCFD64074C1}"/>
              </a:ext>
            </a:extLst>
          </p:cNvPr>
          <p:cNvSpPr/>
          <p:nvPr/>
        </p:nvSpPr>
        <p:spPr>
          <a:xfrm>
            <a:off x="641693" y="5767000"/>
            <a:ext cx="44050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hlinkClick r:id="rId3"/>
              </a:rPr>
              <a:t>https://www.gocolumbia.edu/counseling/advising_guides.php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C5362-E83F-42BB-B79A-10D3A156D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36" y="3941646"/>
            <a:ext cx="4759140" cy="15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3D4CF-2614-4A4E-8DAA-464A3E57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12" y="763803"/>
            <a:ext cx="5108132" cy="1307033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Example of </a:t>
            </a:r>
            <a:br>
              <a:rPr lang="en-US" sz="4000" dirty="0"/>
            </a:br>
            <a:r>
              <a:rPr lang="en-US" sz="4000" dirty="0" smtClean="0"/>
              <a:t>Programs of Study/</a:t>
            </a:r>
            <a:br>
              <a:rPr lang="en-US" sz="4000" dirty="0" smtClean="0"/>
            </a:br>
            <a:r>
              <a:rPr lang="en-US" sz="4000" dirty="0" smtClean="0"/>
              <a:t>Interest </a:t>
            </a:r>
            <a:r>
              <a:rPr lang="en-US" sz="4000" dirty="0"/>
              <a:t>Area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DDDD-01BA-4A98-A74A-46CD0F56C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44" y="2397968"/>
            <a:ext cx="5700983" cy="3777779"/>
          </a:xfrm>
        </p:spPr>
        <p:txBody>
          <a:bodyPr anchor="t">
            <a:normAutofit/>
          </a:bodyPr>
          <a:lstStyle/>
          <a:p>
            <a:pPr marL="685800" indent="-342900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dirty="0"/>
              <a:t>Programs related to that interest</a:t>
            </a:r>
          </a:p>
          <a:p>
            <a:pPr marL="685800" indent="-342900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dirty="0"/>
              <a:t>Other related fields</a:t>
            </a:r>
          </a:p>
          <a:p>
            <a:pPr marL="685800" indent="-342900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400" dirty="0"/>
              <a:t>Launchpads</a:t>
            </a:r>
          </a:p>
          <a:p>
            <a:pPr marL="1028700" lvl="1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1800" dirty="0"/>
              <a:t>12-15 units of good first semester courses to get started in that area, often general education courses aligned with that major area</a:t>
            </a:r>
          </a:p>
          <a:p>
            <a:pPr marL="1028700" lvl="1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1800" dirty="0"/>
              <a:t>A good place to see courses that would be good to start taking in high school toward a major</a:t>
            </a:r>
          </a:p>
          <a:p>
            <a:pPr marL="685800" indent="-342900"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7D4F199-5661-4CE0-A8DE-5E9E67EFE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97"/>
          <a:stretch/>
        </p:blipFill>
        <p:spPr>
          <a:xfrm>
            <a:off x="6613464" y="230732"/>
            <a:ext cx="5389177" cy="63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09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3D4CF-2614-4A4E-8DAA-464A3E57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12" y="763803"/>
            <a:ext cx="5108132" cy="1307033"/>
          </a:xfrm>
        </p:spPr>
        <p:txBody>
          <a:bodyPr anchor="b">
            <a:normAutofit/>
          </a:bodyPr>
          <a:lstStyle/>
          <a:p>
            <a:r>
              <a:rPr lang="en-US" sz="4000" dirty="0"/>
              <a:t>Example of </a:t>
            </a:r>
            <a:r>
              <a:rPr lang="en-US" sz="4000" dirty="0" smtClean="0"/>
              <a:t>individual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Program of Study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DDDD-01BA-4A98-A74A-46CD0F56C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4" y="2397968"/>
            <a:ext cx="5040263" cy="3777779"/>
          </a:xfrm>
        </p:spPr>
        <p:txBody>
          <a:bodyPr anchor="t">
            <a:normAutofit/>
          </a:bodyPr>
          <a:lstStyle/>
          <a:p>
            <a:pPr marL="285750" indent="-285750"/>
            <a:r>
              <a:rPr lang="en-US" sz="2400" dirty="0"/>
              <a:t>Core classes</a:t>
            </a:r>
          </a:p>
          <a:p>
            <a:pPr marL="285750" indent="-285750"/>
            <a:r>
              <a:rPr lang="en-US" sz="2400" dirty="0"/>
              <a:t>Example careers at different educational levels</a:t>
            </a:r>
          </a:p>
          <a:p>
            <a:pPr marL="285750" indent="-285750"/>
            <a:r>
              <a:rPr lang="en-US" sz="2400" dirty="0"/>
              <a:t>Links to pathways at CSU and UC</a:t>
            </a:r>
          </a:p>
          <a:p>
            <a:pPr marL="285750" indent="-285750"/>
            <a:r>
              <a:rPr lang="en-US" sz="2400" dirty="0"/>
              <a:t>Some programs also have a 2-year plan for completion (pdf link)</a:t>
            </a:r>
          </a:p>
          <a:p>
            <a:pPr marL="685800" indent="-342900"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DD6F64A-CFAF-4AF6-A2DC-C0885DE03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126" y="232595"/>
            <a:ext cx="4952712" cy="63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14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448906"/>
            <a:ext cx="10640041" cy="1325563"/>
          </a:xfrm>
        </p:spPr>
        <p:txBody>
          <a:bodyPr>
            <a:normAutofit/>
          </a:bodyPr>
          <a:lstStyle/>
          <a:p>
            <a:r>
              <a:rPr lang="en-US" dirty="0"/>
              <a:t>Pick Classes with the student’s GOAL in mind!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High School Graduation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58119" y="2724506"/>
            <a:ext cx="4870547" cy="3684588"/>
          </a:xfrm>
        </p:spPr>
        <p:txBody>
          <a:bodyPr>
            <a:normAutofit/>
          </a:bodyPr>
          <a:lstStyle/>
          <a:p>
            <a:r>
              <a:rPr lang="en-US" sz="2000" dirty="0"/>
              <a:t>A-G requirements for eligibility to go    straight to 4-year</a:t>
            </a:r>
          </a:p>
          <a:p>
            <a:r>
              <a:rPr lang="en-US" sz="2000" dirty="0"/>
              <a:t>High school graduation requirements</a:t>
            </a:r>
          </a:p>
          <a:p>
            <a:r>
              <a:rPr lang="en-US" sz="2000" dirty="0"/>
              <a:t>Eligibility for sports in college</a:t>
            </a:r>
          </a:p>
          <a:p>
            <a:r>
              <a:rPr lang="en-US" sz="2000" dirty="0"/>
              <a:t>Will college courses be weighted in high school GPA?</a:t>
            </a:r>
          </a:p>
          <a:p>
            <a:pPr lvl="1"/>
            <a:r>
              <a:rPr lang="en-US" sz="1900" dirty="0"/>
              <a:t>High school decision</a:t>
            </a:r>
          </a:p>
          <a:p>
            <a:pPr lvl="1"/>
            <a:r>
              <a:rPr lang="en-US" sz="1900" dirty="0"/>
              <a:t>Will likely be weighted by colleges regardless of high school decision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1672" y="1681163"/>
            <a:ext cx="5183188" cy="823912"/>
          </a:xfrm>
        </p:spPr>
        <p:txBody>
          <a:bodyPr>
            <a:normAutofit/>
          </a:bodyPr>
          <a:lstStyle/>
          <a:p>
            <a:r>
              <a:rPr lang="en-US" sz="2800" b="1" dirty="0"/>
              <a:t>College Preparation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8026"/>
            <a:ext cx="5412375" cy="3684588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Transferable coursework for university–          </a:t>
            </a:r>
          </a:p>
          <a:p>
            <a:pPr lvl="1"/>
            <a:r>
              <a:rPr lang="en-US" sz="1900" dirty="0"/>
              <a:t>Make sure for student goal (UC/CSU)</a:t>
            </a:r>
          </a:p>
          <a:p>
            <a:pPr lvl="1"/>
            <a:r>
              <a:rPr lang="en-US" sz="1900" dirty="0"/>
              <a:t>General Education requirements</a:t>
            </a:r>
          </a:p>
          <a:p>
            <a:pPr lvl="1"/>
            <a:r>
              <a:rPr lang="en-US" sz="1900" dirty="0"/>
              <a:t>Course #’s 1-99, i.e.: </a:t>
            </a:r>
            <a:r>
              <a:rPr lang="en-US" sz="1900" dirty="0" err="1"/>
              <a:t>Engl</a:t>
            </a:r>
            <a:r>
              <a:rPr lang="en-US" sz="1900" dirty="0"/>
              <a:t> 1A, Math 2, Music 12</a:t>
            </a:r>
          </a:p>
          <a:p>
            <a:r>
              <a:rPr lang="en-US" sz="2000" dirty="0"/>
              <a:t>Introductory course work for major </a:t>
            </a:r>
          </a:p>
          <a:p>
            <a:pPr lvl="1"/>
            <a:r>
              <a:rPr lang="en-US" sz="1900" dirty="0"/>
              <a:t>i.e.: Engineering… take calculus</a:t>
            </a:r>
          </a:p>
          <a:p>
            <a:r>
              <a:rPr lang="en-US" sz="2000" dirty="0"/>
              <a:t>Courses in an interest area to explore ideas</a:t>
            </a:r>
          </a:p>
          <a:p>
            <a:r>
              <a:rPr lang="en-US" sz="2000" dirty="0"/>
              <a:t>Skills based courses to help get jobs</a:t>
            </a:r>
          </a:p>
          <a:p>
            <a:pPr lvl="1"/>
            <a:r>
              <a:rPr lang="en-US" sz="1900" dirty="0"/>
              <a:t>i.e.: Hospitality Management, computers, media</a:t>
            </a:r>
          </a:p>
          <a:p>
            <a:r>
              <a:rPr lang="en-US" sz="2000" dirty="0"/>
              <a:t>Guidance courses—help with transition to college and career exploration</a:t>
            </a:r>
          </a:p>
          <a:p>
            <a:pPr lvl="1"/>
            <a:r>
              <a:rPr lang="en-US" sz="1900" dirty="0"/>
              <a:t>i.e.: Guide 18, Guide 1</a:t>
            </a:r>
          </a:p>
          <a:p>
            <a:endParaRPr lang="en-US" dirty="0"/>
          </a:p>
        </p:txBody>
      </p:sp>
      <p:pic>
        <p:nvPicPr>
          <p:cNvPr id="8" name="Graphic 7" descr="Graduation cap">
            <a:extLst>
              <a:ext uri="{FF2B5EF4-FFF2-40B4-BE49-F238E27FC236}">
                <a16:creationId xmlns:a16="http://schemas.microsoft.com/office/drawing/2014/main" id="{B9A0E7EA-08D6-4B6D-9FAB-812CCC406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9293" y="1744048"/>
            <a:ext cx="914400" cy="914400"/>
          </a:xfrm>
          <a:prstGeom prst="rect">
            <a:avLst/>
          </a:prstGeom>
        </p:spPr>
      </p:pic>
      <p:pic>
        <p:nvPicPr>
          <p:cNvPr id="10" name="Graphic 9" descr="Books on shelf">
            <a:extLst>
              <a:ext uri="{FF2B5EF4-FFF2-40B4-BE49-F238E27FC236}">
                <a16:creationId xmlns:a16="http://schemas.microsoft.com/office/drawing/2014/main" id="{C3F6E556-9598-4F2D-A412-7CFC7BDB60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2499" y="1650531"/>
            <a:ext cx="914400" cy="9144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215F58-3180-4825-89AE-FA8401A4B9E0}"/>
              </a:ext>
            </a:extLst>
          </p:cNvPr>
          <p:cNvCxnSpPr/>
          <p:nvPr/>
        </p:nvCxnSpPr>
        <p:spPr>
          <a:xfrm>
            <a:off x="5913120" y="2011680"/>
            <a:ext cx="0" cy="38608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757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624</Words>
  <Application>Microsoft Office PowerPoint</Application>
  <PresentationFormat>Widescreen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Tw Cen MT</vt:lpstr>
      <vt:lpstr>Office Theme</vt:lpstr>
      <vt:lpstr>Dual  Enrollment  Webinar Series</vt:lpstr>
      <vt:lpstr>High School Partners know their students and their systems, Columbia knows our programs and classes… let’s help inform each other for the benefit of our shared dually-enrolled students</vt:lpstr>
      <vt:lpstr>PowerPoint Presentation</vt:lpstr>
      <vt:lpstr>Today’s Webinar  December 11, 2019  Pathways  &amp; Courses   Interpreting college classes for high school students with Columbia College Counselor, Kirsten Miller &amp; Dual Enrollment Team</vt:lpstr>
      <vt:lpstr>What Columbia Offers</vt:lpstr>
      <vt:lpstr>Interest Areas</vt:lpstr>
      <vt:lpstr>Example of  Programs of Study/ Interest Area page</vt:lpstr>
      <vt:lpstr>Example of individual Program of Study page</vt:lpstr>
      <vt:lpstr>Pick Classes with the student’s GOAL in mind!</vt:lpstr>
      <vt:lpstr>Classes that are good bets for High School Students</vt:lpstr>
      <vt:lpstr>PowerPoint Presentation</vt:lpstr>
      <vt:lpstr>PowerPoint Presentation</vt:lpstr>
      <vt:lpstr>AP classes  &amp; college</vt:lpstr>
      <vt:lpstr>College uses high school transcripts…</vt:lpstr>
      <vt:lpstr>Class ‘Location’ matters!</vt:lpstr>
      <vt:lpstr>Need more?</vt:lpstr>
      <vt:lpstr>Dual Enrollment Contacts: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 Enrollment  Webinars</dc:title>
  <dc:creator>Kirsten Miller</dc:creator>
  <cp:lastModifiedBy>Michelle Walker</cp:lastModifiedBy>
  <cp:revision>6</cp:revision>
  <dcterms:created xsi:type="dcterms:W3CDTF">2019-12-11T06:35:27Z</dcterms:created>
  <dcterms:modified xsi:type="dcterms:W3CDTF">2019-12-11T23:58:54Z</dcterms:modified>
</cp:coreProperties>
</file>