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51" r:id="rId2"/>
    <p:sldId id="387" r:id="rId3"/>
    <p:sldId id="400" r:id="rId4"/>
    <p:sldId id="389" r:id="rId5"/>
    <p:sldId id="391" r:id="rId6"/>
    <p:sldId id="392" r:id="rId7"/>
    <p:sldId id="393" r:id="rId8"/>
    <p:sldId id="386" r:id="rId9"/>
    <p:sldId id="394" r:id="rId10"/>
    <p:sldId id="388" r:id="rId11"/>
    <p:sldId id="355" r:id="rId12"/>
    <p:sldId id="377" r:id="rId13"/>
    <p:sldId id="356" r:id="rId14"/>
    <p:sldId id="372" r:id="rId15"/>
    <p:sldId id="373" r:id="rId16"/>
    <p:sldId id="374" r:id="rId17"/>
    <p:sldId id="378" r:id="rId18"/>
    <p:sldId id="379" r:id="rId19"/>
    <p:sldId id="401" r:id="rId20"/>
    <p:sldId id="398" r:id="rId21"/>
    <p:sldId id="399" r:id="rId22"/>
    <p:sldId id="396" r:id="rId23"/>
    <p:sldId id="397" r:id="rId24"/>
    <p:sldId id="395" r:id="rId25"/>
    <p:sldId id="380" r:id="rId26"/>
    <p:sldId id="382" r:id="rId27"/>
    <p:sldId id="385" r:id="rId28"/>
    <p:sldId id="376" r:id="rId29"/>
    <p:sldId id="383" r:id="rId30"/>
    <p:sldId id="384"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A39"/>
    <a:srgbClr val="FDE6A5"/>
    <a:srgbClr val="0A6E2D"/>
    <a:srgbClr val="FDE4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8" autoAdjust="0"/>
    <p:restoredTop sz="94660"/>
  </p:normalViewPr>
  <p:slideViewPr>
    <p:cSldViewPr snapToGrid="0">
      <p:cViewPr varScale="1">
        <p:scale>
          <a:sx n="100" d="100"/>
          <a:sy n="100" d="100"/>
        </p:scale>
        <p:origin x="9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461AF6EA-0680-4E91-B99E-D527F8D92DCE}" type="datetimeFigureOut">
              <a:rPr lang="en-US" smtClean="0"/>
              <a:t>11/20/2019</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D431AAEF-D84F-4E4C-AA7E-1F69FFE8ED89}" type="slidenum">
              <a:rPr lang="en-US" smtClean="0"/>
              <a:t>‹#›</a:t>
            </a:fld>
            <a:endParaRPr lang="en-US"/>
          </a:p>
        </p:txBody>
      </p:sp>
    </p:spTree>
    <p:extLst>
      <p:ext uri="{BB962C8B-B14F-4D97-AF65-F5344CB8AC3E}">
        <p14:creationId xmlns:p14="http://schemas.microsoft.com/office/powerpoint/2010/main" val="901158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35AB3B-5F16-4D08-8992-8676FC741CD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80C7-BE7F-438A-AD25-A0B05686094E}" type="slidenum">
              <a:rPr lang="en-US" smtClean="0"/>
              <a:t>‹#›</a:t>
            </a:fld>
            <a:endParaRPr lang="en-US"/>
          </a:p>
        </p:txBody>
      </p:sp>
    </p:spTree>
    <p:extLst>
      <p:ext uri="{BB962C8B-B14F-4D97-AF65-F5344CB8AC3E}">
        <p14:creationId xmlns:p14="http://schemas.microsoft.com/office/powerpoint/2010/main" val="237558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5AB3B-5F16-4D08-8992-8676FC741CD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80C7-BE7F-438A-AD25-A0B05686094E}" type="slidenum">
              <a:rPr lang="en-US" smtClean="0"/>
              <a:t>‹#›</a:t>
            </a:fld>
            <a:endParaRPr lang="en-US"/>
          </a:p>
        </p:txBody>
      </p:sp>
    </p:spTree>
    <p:extLst>
      <p:ext uri="{BB962C8B-B14F-4D97-AF65-F5344CB8AC3E}">
        <p14:creationId xmlns:p14="http://schemas.microsoft.com/office/powerpoint/2010/main" val="287514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5AB3B-5F16-4D08-8992-8676FC741CD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80C7-BE7F-438A-AD25-A0B05686094E}" type="slidenum">
              <a:rPr lang="en-US" smtClean="0"/>
              <a:t>‹#›</a:t>
            </a:fld>
            <a:endParaRPr lang="en-US"/>
          </a:p>
        </p:txBody>
      </p:sp>
    </p:spTree>
    <p:extLst>
      <p:ext uri="{BB962C8B-B14F-4D97-AF65-F5344CB8AC3E}">
        <p14:creationId xmlns:p14="http://schemas.microsoft.com/office/powerpoint/2010/main" val="23544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5AB3B-5F16-4D08-8992-8676FC741CD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80C7-BE7F-438A-AD25-A0B05686094E}" type="slidenum">
              <a:rPr lang="en-US" smtClean="0"/>
              <a:t>‹#›</a:t>
            </a:fld>
            <a:endParaRPr lang="en-US"/>
          </a:p>
        </p:txBody>
      </p:sp>
    </p:spTree>
    <p:extLst>
      <p:ext uri="{BB962C8B-B14F-4D97-AF65-F5344CB8AC3E}">
        <p14:creationId xmlns:p14="http://schemas.microsoft.com/office/powerpoint/2010/main" val="148679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35AB3B-5F16-4D08-8992-8676FC741CD3}"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80C7-BE7F-438A-AD25-A0B05686094E}" type="slidenum">
              <a:rPr lang="en-US" smtClean="0"/>
              <a:t>‹#›</a:t>
            </a:fld>
            <a:endParaRPr lang="en-US"/>
          </a:p>
        </p:txBody>
      </p:sp>
    </p:spTree>
    <p:extLst>
      <p:ext uri="{BB962C8B-B14F-4D97-AF65-F5344CB8AC3E}">
        <p14:creationId xmlns:p14="http://schemas.microsoft.com/office/powerpoint/2010/main" val="341972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35AB3B-5F16-4D08-8992-8676FC741CD3}"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880C7-BE7F-438A-AD25-A0B05686094E}" type="slidenum">
              <a:rPr lang="en-US" smtClean="0"/>
              <a:t>‹#›</a:t>
            </a:fld>
            <a:endParaRPr lang="en-US"/>
          </a:p>
        </p:txBody>
      </p:sp>
    </p:spTree>
    <p:extLst>
      <p:ext uri="{BB962C8B-B14F-4D97-AF65-F5344CB8AC3E}">
        <p14:creationId xmlns:p14="http://schemas.microsoft.com/office/powerpoint/2010/main" val="145998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35AB3B-5F16-4D08-8992-8676FC741CD3}"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9880C7-BE7F-438A-AD25-A0B05686094E}" type="slidenum">
              <a:rPr lang="en-US" smtClean="0"/>
              <a:t>‹#›</a:t>
            </a:fld>
            <a:endParaRPr lang="en-US"/>
          </a:p>
        </p:txBody>
      </p:sp>
    </p:spTree>
    <p:extLst>
      <p:ext uri="{BB962C8B-B14F-4D97-AF65-F5344CB8AC3E}">
        <p14:creationId xmlns:p14="http://schemas.microsoft.com/office/powerpoint/2010/main" val="137638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35AB3B-5F16-4D08-8992-8676FC741CD3}"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9880C7-BE7F-438A-AD25-A0B05686094E}" type="slidenum">
              <a:rPr lang="en-US" smtClean="0"/>
              <a:t>‹#›</a:t>
            </a:fld>
            <a:endParaRPr lang="en-US"/>
          </a:p>
        </p:txBody>
      </p:sp>
    </p:spTree>
    <p:extLst>
      <p:ext uri="{BB962C8B-B14F-4D97-AF65-F5344CB8AC3E}">
        <p14:creationId xmlns:p14="http://schemas.microsoft.com/office/powerpoint/2010/main" val="313716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5AB3B-5F16-4D08-8992-8676FC741CD3}" type="datetimeFigureOut">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9880C7-BE7F-438A-AD25-A0B05686094E}" type="slidenum">
              <a:rPr lang="en-US" smtClean="0"/>
              <a:t>‹#›</a:t>
            </a:fld>
            <a:endParaRPr lang="en-US"/>
          </a:p>
        </p:txBody>
      </p:sp>
    </p:spTree>
    <p:extLst>
      <p:ext uri="{BB962C8B-B14F-4D97-AF65-F5344CB8AC3E}">
        <p14:creationId xmlns:p14="http://schemas.microsoft.com/office/powerpoint/2010/main" val="330816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5AB3B-5F16-4D08-8992-8676FC741CD3}"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880C7-BE7F-438A-AD25-A0B05686094E}" type="slidenum">
              <a:rPr lang="en-US" smtClean="0"/>
              <a:t>‹#›</a:t>
            </a:fld>
            <a:endParaRPr lang="en-US"/>
          </a:p>
        </p:txBody>
      </p:sp>
    </p:spTree>
    <p:extLst>
      <p:ext uri="{BB962C8B-B14F-4D97-AF65-F5344CB8AC3E}">
        <p14:creationId xmlns:p14="http://schemas.microsoft.com/office/powerpoint/2010/main" val="39709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5AB3B-5F16-4D08-8992-8676FC741CD3}"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880C7-BE7F-438A-AD25-A0B05686094E}" type="slidenum">
              <a:rPr lang="en-US" smtClean="0"/>
              <a:t>‹#›</a:t>
            </a:fld>
            <a:endParaRPr lang="en-US"/>
          </a:p>
        </p:txBody>
      </p:sp>
    </p:spTree>
    <p:extLst>
      <p:ext uri="{BB962C8B-B14F-4D97-AF65-F5344CB8AC3E}">
        <p14:creationId xmlns:p14="http://schemas.microsoft.com/office/powerpoint/2010/main" val="123335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rgbClr val="FDE6A5"/>
            </a:gs>
            <a:gs pos="100000">
              <a:schemeClr val="accent4">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5AB3B-5F16-4D08-8992-8676FC741CD3}" type="datetimeFigureOut">
              <a:rPr lang="en-US" smtClean="0"/>
              <a:t>11/20/2019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880C7-BE7F-438A-AD25-A0B05686094E}" type="slidenum">
              <a:rPr lang="en-US" smtClean="0"/>
              <a:t>‹#›</a:t>
            </a:fld>
            <a:endParaRPr lang="en-US"/>
          </a:p>
        </p:txBody>
      </p:sp>
    </p:spTree>
    <p:extLst>
      <p:ext uri="{BB962C8B-B14F-4D97-AF65-F5344CB8AC3E}">
        <p14:creationId xmlns:p14="http://schemas.microsoft.com/office/powerpoint/2010/main" val="1826982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ocolumbia.edu/admissions/highschoolstudents.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gocolumbia.edu/admissions/highschoolstudents.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gocolumbia.edu/admissions/highschoolstudents.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gocolumbia.edu/admissions/highschoolstudents.ph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gocolumbia.edu/admissions/highschoolstudents.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gocolumbia.edu/admissions/highschoolstudents.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ca.gov/ci/gs/hs/echs-mchsfaq.asp" TargetMode="External"/><Relationship Id="rId2" Type="http://schemas.openxmlformats.org/officeDocument/2006/relationships/hyperlink" Target="http://www.gocolumbia.edu/admissions/highschoolstudents.php"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gocolumbia.edu/career_technical/hsarticulation.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areerladdersproject.org/ccccod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careerladdersproject.org/wp-content/uploads/2015/12/LegalTable-DETOOLS.docx.pdf" TargetMode="External"/><Relationship Id="rId3" Type="http://schemas.openxmlformats.org/officeDocument/2006/relationships/hyperlink" Target="http://www.careerladdersproject.org/wp-content/uploads/2015/12/Guidelines-AB_288_College_and_Career_Access_Pathways_Apportionment_Eligibility_Guidelines_3-11-16.pdf" TargetMode="External"/><Relationship Id="rId7" Type="http://schemas.openxmlformats.org/officeDocument/2006/relationships/hyperlink" Target="http://www.careerladdersproject.org/wp-content/uploads/2015/12/AgreementsComparisonTable-DETOOLS.pdf" TargetMode="External"/><Relationship Id="rId2" Type="http://schemas.openxmlformats.org/officeDocument/2006/relationships/hyperlink" Target="http://www.careerladdersproject.org/wp-content/uploads/2015/12/Legal-Opinion-16-02-Dual-Enrollment-and-AB-288-CCAP.pdf" TargetMode="External"/><Relationship Id="rId1" Type="http://schemas.openxmlformats.org/officeDocument/2006/relationships/slideLayout" Target="../slideLayouts/slideLayout1.xml"/><Relationship Id="rId6" Type="http://schemas.openxmlformats.org/officeDocument/2006/relationships/hyperlink" Target="http://www.careerladdersproject.org/wp-content/uploads/2015/12/AB288PartnershipFramework-DETOOLS.docx.pdf" TargetMode="External"/><Relationship Id="rId5" Type="http://schemas.openxmlformats.org/officeDocument/2006/relationships/hyperlink" Target="http://www.careerladdersproject.org/wp-content/uploads/2015/12/AB288vsnon-DETOOLS.docx.pdf" TargetMode="External"/><Relationship Id="rId4" Type="http://schemas.openxmlformats.org/officeDocument/2006/relationships/hyperlink" Target="http://www.careerladdersproject.org/wp-content/uploads/2015/12/V2COMBINED-FINAL-FAQ-DETOOLS.docx-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millerk@yosemite.edu" TargetMode="External"/><Relationship Id="rId2" Type="http://schemas.openxmlformats.org/officeDocument/2006/relationships/hyperlink" Target="mailto:walkerm@yosemite.edu" TargetMode="External"/><Relationship Id="rId1" Type="http://schemas.openxmlformats.org/officeDocument/2006/relationships/slideLayout" Target="../slideLayouts/slideLayout2.xml"/><Relationship Id="rId4" Type="http://schemas.openxmlformats.org/officeDocument/2006/relationships/hyperlink" Target="mailto:ccastle@sonorahs.k12.ca.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michtavyl@yosemite.edu" TargetMode="External"/><Relationship Id="rId2" Type="http://schemas.openxmlformats.org/officeDocument/2006/relationships/hyperlink" Target="mailto:halsteadke@yosemite.edu" TargetMode="External"/><Relationship Id="rId1" Type="http://schemas.openxmlformats.org/officeDocument/2006/relationships/slideLayout" Target="../slideLayouts/slideLayout2.xml"/><Relationship Id="rId4" Type="http://schemas.openxmlformats.org/officeDocument/2006/relationships/hyperlink" Target="mailto:igoem@yosemite.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priceb@yosemite.edu" TargetMode="External"/><Relationship Id="rId2" Type="http://schemas.openxmlformats.org/officeDocument/2006/relationships/hyperlink" Target="mailto:fryek@yosemite.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columbia.edu/dualenrollmen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areerladdersproject.org/areas-of-focus/pathways/cccco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1"/>
            </a:gs>
            <a:gs pos="7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55" y="3301614"/>
            <a:ext cx="11658600" cy="3412588"/>
          </a:xfrm>
        </p:spPr>
        <p:txBody>
          <a:bodyPr>
            <a:noAutofit/>
          </a:bodyPr>
          <a:lstStyle/>
          <a:p>
            <a:pPr algn="ctr">
              <a:lnSpc>
                <a:spcPts val="6300"/>
              </a:lnSpc>
            </a:pPr>
            <a:r>
              <a:rPr lang="en-US" sz="72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Dual Enrollment </a:t>
            </a:r>
            <a:br>
              <a:rPr lang="en-US" sz="72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br>
            <a:r>
              <a:rPr lang="en-US" sz="72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Webinars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919" y="291953"/>
            <a:ext cx="2761642" cy="2608217"/>
          </a:xfrm>
          <a:prstGeom prst="rect">
            <a:avLst/>
          </a:prstGeom>
        </p:spPr>
      </p:pic>
    </p:spTree>
    <p:extLst>
      <p:ext uri="{BB962C8B-B14F-4D97-AF65-F5344CB8AC3E}">
        <p14:creationId xmlns:p14="http://schemas.microsoft.com/office/powerpoint/2010/main" val="2540888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1"/>
            </a:gs>
            <a:gs pos="7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55" y="3301614"/>
            <a:ext cx="11658600" cy="3412588"/>
          </a:xfrm>
        </p:spPr>
        <p:txBody>
          <a:bodyPr>
            <a:noAutofit/>
          </a:bodyPr>
          <a:lstStyle/>
          <a:p>
            <a:pPr algn="ctr">
              <a:lnSpc>
                <a:spcPts val="6300"/>
              </a:lnSpc>
            </a:pPr>
            <a:r>
              <a:rPr lang="en-US" sz="72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What is Dual Enrollment and Who Does it Work For?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919" y="291953"/>
            <a:ext cx="2761642" cy="2608217"/>
          </a:xfrm>
          <a:prstGeom prst="rect">
            <a:avLst/>
          </a:prstGeom>
        </p:spPr>
      </p:pic>
    </p:spTree>
    <p:extLst>
      <p:ext uri="{BB962C8B-B14F-4D97-AF65-F5344CB8AC3E}">
        <p14:creationId xmlns:p14="http://schemas.microsoft.com/office/powerpoint/2010/main" val="147905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4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0362" y="128058"/>
            <a:ext cx="11899728" cy="1325563"/>
          </a:xfrm>
        </p:spPr>
        <p:txBody>
          <a:bodyPr>
            <a:normAutofit fontScale="90000"/>
          </a:bodyPr>
          <a:lstStyle/>
          <a:p>
            <a:pPr algn="ctr"/>
            <a:r>
              <a:rPr lang="en-US" sz="8000" b="1"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What is Dual Enrollment?</a:t>
            </a:r>
          </a:p>
        </p:txBody>
      </p:sp>
      <p:sp>
        <p:nvSpPr>
          <p:cNvPr id="7" name="Rectangle 6"/>
          <p:cNvSpPr/>
          <p:nvPr/>
        </p:nvSpPr>
        <p:spPr>
          <a:xfrm>
            <a:off x="4875493" y="1832762"/>
            <a:ext cx="6889043" cy="4401205"/>
          </a:xfrm>
          <a:prstGeom prst="rect">
            <a:avLst/>
          </a:prstGeom>
        </p:spPr>
        <p:txBody>
          <a:bodyPr wrap="square">
            <a:spAutoFit/>
          </a:bodyPr>
          <a:lstStyle/>
          <a:p>
            <a:r>
              <a:rPr lang="en-US" sz="4000" dirty="0">
                <a:latin typeface="Rockwell" panose="02060603020205020403" pitchFamily="18" charset="0"/>
              </a:rPr>
              <a:t>Dual enrollment offers students an opportunity to complete college-level coursework to earn college credits while they are pursuing their high school diploma.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2" y="1665494"/>
            <a:ext cx="3905078" cy="2928809"/>
          </a:xfrm>
          <a:prstGeom prst="rect">
            <a:avLst/>
          </a:prstGeom>
        </p:spPr>
      </p:pic>
    </p:spTree>
    <p:extLst>
      <p:ext uri="{BB962C8B-B14F-4D97-AF65-F5344CB8AC3E}">
        <p14:creationId xmlns:p14="http://schemas.microsoft.com/office/powerpoint/2010/main" val="3507645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solidFill>
                  <a:srgbClr val="9E2A39"/>
                </a:solidFill>
              </a:rPr>
              <a:t>Why promote Dual Enrollment Here?</a:t>
            </a:r>
          </a:p>
        </p:txBody>
      </p:sp>
      <p:pic>
        <p:nvPicPr>
          <p:cNvPr id="4" name="Content Placeholder 3"/>
          <p:cNvPicPr>
            <a:picLocks noGrp="1"/>
          </p:cNvPicPr>
          <p:nvPr>
            <p:ph idx="1"/>
          </p:nvPr>
        </p:nvPicPr>
        <p:blipFill rotWithShape="1">
          <a:blip r:embed="rId2"/>
          <a:srcRect l="13621" t="7847" r="2244" b="47343"/>
          <a:stretch/>
        </p:blipFill>
        <p:spPr bwMode="auto">
          <a:xfrm>
            <a:off x="838200" y="1690688"/>
            <a:ext cx="10515600" cy="4346256"/>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068309" y="6337426"/>
            <a:ext cx="7824834" cy="369332"/>
          </a:xfrm>
          <a:prstGeom prst="rect">
            <a:avLst/>
          </a:prstGeom>
          <a:noFill/>
        </p:spPr>
        <p:txBody>
          <a:bodyPr wrap="none" rtlCol="0">
            <a:spAutoFit/>
          </a:bodyPr>
          <a:lstStyle/>
          <a:p>
            <a:r>
              <a:rPr lang="en-US" dirty="0"/>
              <a:t>Featured in an episode of the Educate podcast from APM (American Public Media)</a:t>
            </a:r>
          </a:p>
        </p:txBody>
      </p:sp>
    </p:spTree>
    <p:extLst>
      <p:ext uri="{BB962C8B-B14F-4D97-AF65-F5344CB8AC3E}">
        <p14:creationId xmlns:p14="http://schemas.microsoft.com/office/powerpoint/2010/main" val="1281526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4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8044" y="128058"/>
            <a:ext cx="11842045" cy="1325563"/>
          </a:xfrm>
        </p:spPr>
        <p:txBody>
          <a:bodyPr>
            <a:normAutofit/>
          </a:bodyPr>
          <a:lstStyle/>
          <a:p>
            <a:r>
              <a:rPr lang="en-US" sz="8000" b="1" dirty="0" smtClean="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Why </a:t>
            </a:r>
            <a:r>
              <a:rPr lang="en-US" sz="8000" b="1"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Dual Enrollment?</a:t>
            </a:r>
          </a:p>
        </p:txBody>
      </p:sp>
      <p:sp>
        <p:nvSpPr>
          <p:cNvPr id="7" name="Rectangle 6"/>
          <p:cNvSpPr/>
          <p:nvPr/>
        </p:nvSpPr>
        <p:spPr>
          <a:xfrm>
            <a:off x="231421" y="1558584"/>
            <a:ext cx="9949642" cy="5016758"/>
          </a:xfrm>
          <a:prstGeom prst="rect">
            <a:avLst/>
          </a:prstGeom>
        </p:spPr>
        <p:txBody>
          <a:bodyPr wrap="square">
            <a:spAutoFit/>
          </a:bodyPr>
          <a:lstStyle/>
          <a:p>
            <a:r>
              <a:rPr lang="en-US" sz="4000" dirty="0"/>
              <a:t>Dual enrollment programs may offer </a:t>
            </a:r>
            <a:r>
              <a:rPr lang="en-US" sz="4000" b="1" dirty="0"/>
              <a:t>a range of advantages to students </a:t>
            </a:r>
            <a:r>
              <a:rPr lang="en-US" sz="4000" dirty="0"/>
              <a:t>including: </a:t>
            </a:r>
          </a:p>
          <a:p>
            <a:endParaRPr lang="en-US" sz="4000" dirty="0"/>
          </a:p>
          <a:p>
            <a:pPr marL="571500" indent="-571500">
              <a:buFont typeface="Arial" panose="020B0604020202020204" pitchFamily="34" charset="0"/>
              <a:buChar char="•"/>
            </a:pPr>
            <a:r>
              <a:rPr lang="en-US" sz="4000" dirty="0"/>
              <a:t>A chance to complete high school and college credits at the same time; </a:t>
            </a:r>
          </a:p>
          <a:p>
            <a:endParaRPr lang="en-US" sz="4000" dirty="0"/>
          </a:p>
          <a:p>
            <a:pPr marL="571500" indent="-571500">
              <a:buFont typeface="Arial" panose="020B0604020202020204" pitchFamily="34" charset="0"/>
              <a:buChar char="•"/>
            </a:pPr>
            <a:r>
              <a:rPr lang="en-US" sz="4000" dirty="0"/>
              <a:t>An introduction to and preparation for college life, expectations, and requirements; </a:t>
            </a:r>
          </a:p>
        </p:txBody>
      </p:sp>
      <p:pic>
        <p:nvPicPr>
          <p:cNvPr id="6" name="Picture 2"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1208" y="2339170"/>
            <a:ext cx="1885950" cy="2428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0707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4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8044" y="128058"/>
            <a:ext cx="11842045" cy="1325563"/>
          </a:xfrm>
        </p:spPr>
        <p:txBody>
          <a:bodyPr>
            <a:normAutofit/>
          </a:bodyPr>
          <a:lstStyle/>
          <a:p>
            <a:r>
              <a:rPr lang="en-US" sz="8000" b="1"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Why </a:t>
            </a:r>
            <a:r>
              <a:rPr lang="en-US" sz="8000" b="1" dirty="0" smtClean="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Dual </a:t>
            </a:r>
            <a:r>
              <a:rPr lang="en-US" sz="8000" b="1"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Enrollment?</a:t>
            </a:r>
          </a:p>
        </p:txBody>
      </p:sp>
      <p:sp>
        <p:nvSpPr>
          <p:cNvPr id="7" name="Rectangle 6"/>
          <p:cNvSpPr/>
          <p:nvPr/>
        </p:nvSpPr>
        <p:spPr>
          <a:xfrm>
            <a:off x="231421" y="1558584"/>
            <a:ext cx="11321242" cy="5016758"/>
          </a:xfrm>
          <a:prstGeom prst="rect">
            <a:avLst/>
          </a:prstGeom>
        </p:spPr>
        <p:txBody>
          <a:bodyPr wrap="square">
            <a:spAutoFit/>
          </a:bodyPr>
          <a:lstStyle/>
          <a:p>
            <a:pPr marL="571500" indent="-571500">
              <a:buFont typeface="Arial" panose="020B0604020202020204" pitchFamily="34" charset="0"/>
              <a:buChar char="•"/>
            </a:pPr>
            <a:r>
              <a:rPr lang="en-US" sz="4000" dirty="0"/>
              <a:t>A smoother transition from high school to college; </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The ability to explore various careers and majors before enrolling in college full-time; </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An opportunity to address skill gaps and improve study skills and academic knowledge before becoming a full-time college student; </a:t>
            </a:r>
          </a:p>
        </p:txBody>
      </p:sp>
    </p:spTree>
    <p:extLst>
      <p:ext uri="{BB962C8B-B14F-4D97-AF65-F5344CB8AC3E}">
        <p14:creationId xmlns:p14="http://schemas.microsoft.com/office/powerpoint/2010/main" val="2578134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4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8044" y="128058"/>
            <a:ext cx="11842045" cy="1325563"/>
          </a:xfrm>
        </p:spPr>
        <p:txBody>
          <a:bodyPr>
            <a:normAutofit/>
          </a:bodyPr>
          <a:lstStyle/>
          <a:p>
            <a:r>
              <a:rPr lang="en-US" sz="8000" b="1"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Why </a:t>
            </a:r>
            <a:r>
              <a:rPr lang="en-US" sz="8000" b="1" dirty="0" smtClean="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Dual </a:t>
            </a:r>
            <a:r>
              <a:rPr lang="en-US" sz="8000" b="1"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Enrollment?</a:t>
            </a:r>
          </a:p>
        </p:txBody>
      </p:sp>
      <p:sp>
        <p:nvSpPr>
          <p:cNvPr id="7" name="Rectangle 6"/>
          <p:cNvSpPr/>
          <p:nvPr/>
        </p:nvSpPr>
        <p:spPr>
          <a:xfrm>
            <a:off x="231421" y="1558584"/>
            <a:ext cx="6849603" cy="5016758"/>
          </a:xfrm>
          <a:prstGeom prst="rect">
            <a:avLst/>
          </a:prstGeom>
        </p:spPr>
        <p:txBody>
          <a:bodyPr wrap="square">
            <a:spAutoFit/>
          </a:bodyPr>
          <a:lstStyle/>
          <a:p>
            <a:pPr marL="571500" indent="-571500">
              <a:buFont typeface="Arial" panose="020B0604020202020204" pitchFamily="34" charset="0"/>
              <a:buChar char="•"/>
            </a:pPr>
            <a:r>
              <a:rPr lang="en-US" sz="4000" dirty="0"/>
              <a:t>Confidence in one’s ability to do college-level work and successfully pursue a postsecondary credential;</a:t>
            </a:r>
          </a:p>
          <a:p>
            <a:r>
              <a:rPr lang="en-US" sz="4000" dirty="0"/>
              <a:t> </a:t>
            </a:r>
          </a:p>
          <a:p>
            <a:pPr marL="571500" indent="-571500">
              <a:buFont typeface="Arial" panose="020B0604020202020204" pitchFamily="34" charset="0"/>
              <a:buChar char="•"/>
            </a:pPr>
            <a:r>
              <a:rPr lang="en-US" sz="4000" dirty="0"/>
              <a:t>An accelerated pathway through college that saves students time and money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309" y="3423379"/>
            <a:ext cx="4753780" cy="3151963"/>
          </a:xfrm>
          <a:prstGeom prst="rect">
            <a:avLst/>
          </a:prstGeom>
        </p:spPr>
      </p:pic>
    </p:spTree>
    <p:extLst>
      <p:ext uri="{BB962C8B-B14F-4D97-AF65-F5344CB8AC3E}">
        <p14:creationId xmlns:p14="http://schemas.microsoft.com/office/powerpoint/2010/main" val="2135358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gs>
            <a:gs pos="4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8044" y="128058"/>
            <a:ext cx="11842045" cy="1325563"/>
          </a:xfrm>
        </p:spPr>
        <p:txBody>
          <a:bodyPr>
            <a:noAutofit/>
          </a:bodyPr>
          <a:lstStyle/>
          <a:p>
            <a:pPr algn="ctr"/>
            <a:r>
              <a:rPr lang="en-US" sz="6000" b="1"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Does Dual Enrollment Work?</a:t>
            </a:r>
          </a:p>
        </p:txBody>
      </p:sp>
      <p:sp>
        <p:nvSpPr>
          <p:cNvPr id="7" name="Rectangle 6"/>
          <p:cNvSpPr/>
          <p:nvPr/>
        </p:nvSpPr>
        <p:spPr>
          <a:xfrm>
            <a:off x="298328" y="1826213"/>
            <a:ext cx="11232033" cy="4832092"/>
          </a:xfrm>
          <a:prstGeom prst="rect">
            <a:avLst/>
          </a:prstGeom>
        </p:spPr>
        <p:txBody>
          <a:bodyPr wrap="square">
            <a:spAutoFit/>
          </a:bodyPr>
          <a:lstStyle/>
          <a:p>
            <a:pPr marL="571500" indent="-571500">
              <a:buFont typeface="Arial" panose="020B0604020202020204" pitchFamily="34" charset="0"/>
              <a:buChar char="•"/>
            </a:pPr>
            <a:r>
              <a:rPr lang="en-US" sz="4400" dirty="0"/>
              <a:t>In fall of 2019 Columbia College had approximately 400 students who were dual enrolled.  Why?</a:t>
            </a:r>
          </a:p>
          <a:p>
            <a:endParaRPr lang="en-US" sz="4400" dirty="0"/>
          </a:p>
          <a:p>
            <a:pPr marL="571500" indent="-571500">
              <a:buFont typeface="Arial" panose="020B0604020202020204" pitchFamily="34" charset="0"/>
              <a:buChar char="•"/>
            </a:pPr>
            <a:r>
              <a:rPr lang="en-US" sz="4400" dirty="0"/>
              <a:t>Dual enrolled students are more likely to go to college, have higher persistence, and higher completion rates than their peers.</a:t>
            </a:r>
          </a:p>
        </p:txBody>
      </p:sp>
    </p:spTree>
    <p:extLst>
      <p:ext uri="{BB962C8B-B14F-4D97-AF65-F5344CB8AC3E}">
        <p14:creationId xmlns:p14="http://schemas.microsoft.com/office/powerpoint/2010/main" val="1067143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6426" y="190954"/>
            <a:ext cx="10515600" cy="1325563"/>
          </a:xfrm>
        </p:spPr>
        <p:txBody>
          <a:bodyPr>
            <a:noAutofit/>
          </a:bodyPr>
          <a:lstStyle/>
          <a:p>
            <a:pPr algn="ctr"/>
            <a:r>
              <a:rPr lang="en-US" sz="6000" b="1" u="sng" spc="-150" dirty="0"/>
              <a:t>Dual Enrollment at Columbia College</a:t>
            </a:r>
          </a:p>
        </p:txBody>
      </p:sp>
      <p:pic>
        <p:nvPicPr>
          <p:cNvPr id="7" name="Picture 6"/>
          <p:cNvPicPr>
            <a:picLocks noChangeAspect="1"/>
          </p:cNvPicPr>
          <p:nvPr/>
        </p:nvPicPr>
        <p:blipFill rotWithShape="1">
          <a:blip r:embed="rId2"/>
          <a:srcRect l="21479" t="38438" r="62436" b="33494"/>
          <a:stretch/>
        </p:blipFill>
        <p:spPr>
          <a:xfrm>
            <a:off x="653143" y="2819400"/>
            <a:ext cx="2579914" cy="2860613"/>
          </a:xfrm>
          <a:prstGeom prst="rect">
            <a:avLst/>
          </a:prstGeom>
        </p:spPr>
      </p:pic>
      <p:sp>
        <p:nvSpPr>
          <p:cNvPr id="9" name="TextBox 8"/>
          <p:cNvSpPr txBox="1"/>
          <p:nvPr/>
        </p:nvSpPr>
        <p:spPr>
          <a:xfrm>
            <a:off x="4151083" y="1575540"/>
            <a:ext cx="3846285" cy="1938992"/>
          </a:xfrm>
          <a:prstGeom prst="rect">
            <a:avLst/>
          </a:prstGeom>
          <a:noFill/>
        </p:spPr>
        <p:txBody>
          <a:bodyPr wrap="square" rtlCol="0">
            <a:spAutoFit/>
          </a:bodyPr>
          <a:lstStyle/>
          <a:p>
            <a:pPr algn="ctr"/>
            <a:r>
              <a:rPr lang="en-US" sz="6000" dirty="0">
                <a:solidFill>
                  <a:srgbClr val="9E2A39"/>
                </a:solidFill>
              </a:rPr>
              <a:t>2+2 Articulation</a:t>
            </a:r>
          </a:p>
        </p:txBody>
      </p:sp>
      <p:pic>
        <p:nvPicPr>
          <p:cNvPr id="10" name="Picture 9"/>
          <p:cNvPicPr>
            <a:picLocks noChangeAspect="1"/>
          </p:cNvPicPr>
          <p:nvPr/>
        </p:nvPicPr>
        <p:blipFill rotWithShape="1">
          <a:blip r:embed="rId3"/>
          <a:srcRect l="31615" t="48968" r="37422" b="26578"/>
          <a:stretch/>
        </p:blipFill>
        <p:spPr>
          <a:xfrm>
            <a:off x="4114800" y="3849779"/>
            <a:ext cx="3998685" cy="2006735"/>
          </a:xfrm>
          <a:prstGeom prst="rect">
            <a:avLst/>
          </a:prstGeom>
        </p:spPr>
      </p:pic>
      <p:sp>
        <p:nvSpPr>
          <p:cNvPr id="11" name="TextBox 10"/>
          <p:cNvSpPr txBox="1"/>
          <p:nvPr/>
        </p:nvSpPr>
        <p:spPr>
          <a:xfrm>
            <a:off x="8365384" y="1864703"/>
            <a:ext cx="3652445" cy="4154984"/>
          </a:xfrm>
          <a:prstGeom prst="rect">
            <a:avLst/>
          </a:prstGeom>
          <a:noFill/>
        </p:spPr>
        <p:txBody>
          <a:bodyPr wrap="square" rtlCol="0">
            <a:spAutoFit/>
          </a:bodyPr>
          <a:lstStyle/>
          <a:p>
            <a:pPr algn="ctr"/>
            <a:r>
              <a:rPr lang="en-US" sz="4400" dirty="0">
                <a:solidFill>
                  <a:srgbClr val="002060"/>
                </a:solidFill>
              </a:rPr>
              <a:t>College and Career Access Pathway (CCAP) Partnership Agreements</a:t>
            </a:r>
          </a:p>
        </p:txBody>
      </p:sp>
      <p:sp>
        <p:nvSpPr>
          <p:cNvPr id="3" name="TextBox 2"/>
          <p:cNvSpPr txBox="1"/>
          <p:nvPr/>
        </p:nvSpPr>
        <p:spPr>
          <a:xfrm>
            <a:off x="1034142" y="1495961"/>
            <a:ext cx="2057400" cy="1323439"/>
          </a:xfrm>
          <a:prstGeom prst="rect">
            <a:avLst/>
          </a:prstGeom>
          <a:noFill/>
        </p:spPr>
        <p:txBody>
          <a:bodyPr wrap="square" rtlCol="0">
            <a:spAutoFit/>
          </a:bodyPr>
          <a:lstStyle/>
          <a:p>
            <a:pPr algn="ctr"/>
            <a:r>
              <a:rPr lang="en-US" sz="4000" b="1" dirty="0">
                <a:solidFill>
                  <a:srgbClr val="0A6E2D"/>
                </a:solidFill>
              </a:rPr>
              <a:t>Middle College</a:t>
            </a:r>
          </a:p>
        </p:txBody>
      </p:sp>
    </p:spTree>
    <p:extLst>
      <p:ext uri="{BB962C8B-B14F-4D97-AF65-F5344CB8AC3E}">
        <p14:creationId xmlns:p14="http://schemas.microsoft.com/office/powerpoint/2010/main" val="2403613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8226"/>
            <a:ext cx="10515600" cy="1325563"/>
          </a:xfrm>
        </p:spPr>
        <p:txBody>
          <a:bodyPr>
            <a:normAutofit/>
          </a:bodyPr>
          <a:lstStyle/>
          <a:p>
            <a:pPr algn="ctr"/>
            <a:r>
              <a:rPr lang="en-US" sz="4800" b="1" u="sng" dirty="0">
                <a:solidFill>
                  <a:srgbClr val="9E2A39"/>
                </a:solidFill>
              </a:rPr>
              <a:t>Special Admits</a:t>
            </a:r>
          </a:p>
        </p:txBody>
      </p:sp>
      <p:sp>
        <p:nvSpPr>
          <p:cNvPr id="3" name="Content Placeholder 2"/>
          <p:cNvSpPr>
            <a:spLocks noGrp="1"/>
          </p:cNvSpPr>
          <p:nvPr>
            <p:ph idx="1"/>
          </p:nvPr>
        </p:nvSpPr>
        <p:spPr>
          <a:xfrm>
            <a:off x="838200" y="1443789"/>
            <a:ext cx="10515600" cy="5053264"/>
          </a:xfrm>
        </p:spPr>
        <p:txBody>
          <a:bodyPr>
            <a:normAutofit fontScale="77500" lnSpcReduction="20000"/>
          </a:bodyPr>
          <a:lstStyle/>
          <a:p>
            <a:pPr marL="0" indent="0">
              <a:buNone/>
            </a:pPr>
            <a:r>
              <a:rPr lang="en-US" sz="3600" dirty="0"/>
              <a:t>Columbia College may admit students who are 14 years of age or older who would benefit from advanced scholastic or vocational work. To be eligible for admission, a student must be in good standing with the school in which he/she is enrolled and may not enroll in more than 11 units in any term. All applicants must submit a:</a:t>
            </a:r>
          </a:p>
          <a:p>
            <a:pPr marL="0" indent="0">
              <a:buNone/>
            </a:pPr>
            <a:endParaRPr lang="en-US" sz="3600" dirty="0"/>
          </a:p>
          <a:p>
            <a:pPr marL="0" indent="0">
              <a:lnSpc>
                <a:spcPct val="120000"/>
              </a:lnSpc>
              <a:spcBef>
                <a:spcPts val="0"/>
              </a:spcBef>
              <a:buNone/>
            </a:pPr>
            <a:r>
              <a:rPr lang="en-US" sz="3300" dirty="0"/>
              <a:t>• Columbia College Admissions Application</a:t>
            </a:r>
            <a:br>
              <a:rPr lang="en-US" sz="3300" dirty="0"/>
            </a:br>
            <a:r>
              <a:rPr lang="en-US" sz="3300" dirty="0"/>
              <a:t>• Fee Waiver Application </a:t>
            </a:r>
            <a:br>
              <a:rPr lang="en-US" sz="3300" dirty="0"/>
            </a:br>
            <a:r>
              <a:rPr lang="en-US" sz="3300" dirty="0"/>
              <a:t>• High School Petition for Advanced Admissions</a:t>
            </a:r>
            <a:br>
              <a:rPr lang="en-US" sz="3300" dirty="0"/>
            </a:br>
            <a:r>
              <a:rPr lang="en-US" sz="3300" dirty="0"/>
              <a:t>• Health Services </a:t>
            </a:r>
            <a:r>
              <a:rPr lang="en-US" sz="3300" dirty="0" smtClean="0"/>
              <a:t>Consent </a:t>
            </a:r>
            <a:r>
              <a:rPr lang="en-US" sz="3300" dirty="0"/>
              <a:t>F</a:t>
            </a:r>
            <a:r>
              <a:rPr lang="en-US" sz="3300" dirty="0" smtClean="0"/>
              <a:t>orm</a:t>
            </a:r>
            <a:endParaRPr lang="en-US" sz="3300" dirty="0"/>
          </a:p>
          <a:p>
            <a:pPr marL="0" indent="0">
              <a:lnSpc>
                <a:spcPct val="120000"/>
              </a:lnSpc>
              <a:spcBef>
                <a:spcPts val="0"/>
              </a:spcBef>
              <a:buNone/>
            </a:pPr>
            <a:endParaRPr lang="en-US" sz="3300" dirty="0"/>
          </a:p>
          <a:p>
            <a:pPr marL="0" indent="0" algn="ctr">
              <a:lnSpc>
                <a:spcPct val="120000"/>
              </a:lnSpc>
              <a:spcBef>
                <a:spcPts val="0"/>
              </a:spcBef>
              <a:buNone/>
            </a:pPr>
            <a:r>
              <a:rPr lang="en-US" sz="3300" dirty="0">
                <a:hlinkClick r:id="rId2"/>
              </a:rPr>
              <a:t>http://www.gocolumbia.edu/admissions/highschoolstudents.php</a:t>
            </a:r>
            <a:endParaRPr lang="en-US" sz="3300" dirty="0"/>
          </a:p>
          <a:p>
            <a:pPr marL="0" indent="0" algn="ctr">
              <a:lnSpc>
                <a:spcPct val="120000"/>
              </a:lnSpc>
              <a:spcBef>
                <a:spcPts val="0"/>
              </a:spcBef>
              <a:buNone/>
            </a:pPr>
            <a:endParaRPr lang="en-US" sz="3300" dirty="0"/>
          </a:p>
        </p:txBody>
      </p:sp>
    </p:spTree>
    <p:extLst>
      <p:ext uri="{BB962C8B-B14F-4D97-AF65-F5344CB8AC3E}">
        <p14:creationId xmlns:p14="http://schemas.microsoft.com/office/powerpoint/2010/main" val="2152760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3125"/>
            <a:ext cx="10515600" cy="1325563"/>
          </a:xfrm>
        </p:spPr>
        <p:txBody>
          <a:bodyPr>
            <a:normAutofit/>
          </a:bodyPr>
          <a:lstStyle/>
          <a:p>
            <a:pPr algn="ctr"/>
            <a:r>
              <a:rPr lang="en-US" sz="6000" b="1" u="sng" dirty="0">
                <a:solidFill>
                  <a:srgbClr val="9E2A39"/>
                </a:solidFill>
              </a:rPr>
              <a:t>Early </a:t>
            </a:r>
            <a:r>
              <a:rPr lang="en-US" sz="6000" b="1" u="sng" dirty="0" smtClean="0">
                <a:solidFill>
                  <a:srgbClr val="9E2A39"/>
                </a:solidFill>
              </a:rPr>
              <a:t>and Middle College </a:t>
            </a:r>
            <a:endParaRPr lang="en-US" sz="6000" b="1" u="sng" dirty="0">
              <a:solidFill>
                <a:srgbClr val="9E2A39"/>
              </a:solidFill>
            </a:endParaRPr>
          </a:p>
        </p:txBody>
      </p:sp>
      <p:sp>
        <p:nvSpPr>
          <p:cNvPr id="3" name="Content Placeholder 2"/>
          <p:cNvSpPr>
            <a:spLocks noGrp="1"/>
          </p:cNvSpPr>
          <p:nvPr>
            <p:ph idx="1"/>
          </p:nvPr>
        </p:nvSpPr>
        <p:spPr>
          <a:xfrm>
            <a:off x="838200" y="1902541"/>
            <a:ext cx="10515600" cy="4594511"/>
          </a:xfrm>
        </p:spPr>
        <p:txBody>
          <a:bodyPr>
            <a:normAutofit/>
          </a:bodyPr>
          <a:lstStyle/>
          <a:p>
            <a:r>
              <a:rPr lang="en-US" dirty="0" smtClean="0"/>
              <a:t>ECHS </a:t>
            </a:r>
            <a:r>
              <a:rPr lang="en-US" dirty="0"/>
              <a:t>are small, autonomous schools that blend high school and college into a coherent educational program</a:t>
            </a:r>
            <a:r>
              <a:rPr lang="en-US" dirty="0" smtClean="0"/>
              <a:t>.</a:t>
            </a:r>
          </a:p>
          <a:p>
            <a:pPr marL="0" indent="0">
              <a:buNone/>
            </a:pPr>
            <a:r>
              <a:rPr lang="en-US" b="1" dirty="0" smtClean="0"/>
              <a:t>The </a:t>
            </a:r>
            <a:r>
              <a:rPr lang="en-US" b="1" dirty="0"/>
              <a:t>legislation provides that a minimum school day for an ECHS student is 180 minutes</a:t>
            </a:r>
            <a:endParaRPr lang="en-US" dirty="0" smtClean="0"/>
          </a:p>
          <a:p>
            <a:endParaRPr lang="en-US" dirty="0"/>
          </a:p>
          <a:p>
            <a:r>
              <a:rPr lang="en-US" dirty="0"/>
              <a:t>MCHS are secondary schools located on a college campus. These schools offer challenging academic programs designed to serve high-potential, high-risk students</a:t>
            </a:r>
            <a:r>
              <a:rPr lang="en-US" dirty="0" smtClean="0"/>
              <a:t>.</a:t>
            </a:r>
          </a:p>
          <a:p>
            <a:pPr marL="0" indent="0">
              <a:buNone/>
            </a:pPr>
            <a:r>
              <a:rPr lang="en-US" b="1" dirty="0"/>
              <a:t>The legislation provides that a minimum school day for a MCHS student is 180 minutes</a:t>
            </a:r>
            <a:endParaRPr lang="en-US" dirty="0"/>
          </a:p>
          <a:p>
            <a:pPr marL="0" indent="0">
              <a:lnSpc>
                <a:spcPct val="120000"/>
              </a:lnSpc>
              <a:spcBef>
                <a:spcPts val="0"/>
              </a:spcBef>
              <a:buNone/>
            </a:pPr>
            <a:endParaRPr lang="en-US" sz="3300" dirty="0"/>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p:txBody>
      </p:sp>
    </p:spTree>
    <p:extLst>
      <p:ext uri="{BB962C8B-B14F-4D97-AF65-F5344CB8AC3E}">
        <p14:creationId xmlns:p14="http://schemas.microsoft.com/office/powerpoint/2010/main" val="2193520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1"/>
            </a:gs>
            <a:gs pos="7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 y="2788996"/>
            <a:ext cx="11658600" cy="1519768"/>
          </a:xfrm>
        </p:spPr>
        <p:txBody>
          <a:bodyPr>
            <a:noAutofit/>
          </a:bodyPr>
          <a:lstStyle/>
          <a:p>
            <a:pPr algn="ctr">
              <a:lnSpc>
                <a:spcPts val="6300"/>
              </a:lnSpc>
            </a:pPr>
            <a:r>
              <a:rPr lang="en-US" sz="5400" i="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High School Partners know their students and their systems, Columbia knows our programs and classes… let’s help inform each other for the benefit of our shared dually-enrolled students</a:t>
            </a:r>
          </a:p>
        </p:txBody>
      </p:sp>
    </p:spTree>
    <p:extLst>
      <p:ext uri="{BB962C8B-B14F-4D97-AF65-F5344CB8AC3E}">
        <p14:creationId xmlns:p14="http://schemas.microsoft.com/office/powerpoint/2010/main" val="230172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3125"/>
            <a:ext cx="10515600" cy="1325563"/>
          </a:xfrm>
        </p:spPr>
        <p:txBody>
          <a:bodyPr>
            <a:normAutofit/>
          </a:bodyPr>
          <a:lstStyle/>
          <a:p>
            <a:pPr algn="ctr"/>
            <a:r>
              <a:rPr lang="en-US" sz="6000" b="1" u="sng" dirty="0">
                <a:solidFill>
                  <a:srgbClr val="9E2A39"/>
                </a:solidFill>
              </a:rPr>
              <a:t>Early College </a:t>
            </a:r>
          </a:p>
        </p:txBody>
      </p:sp>
      <p:sp>
        <p:nvSpPr>
          <p:cNvPr id="3" name="Content Placeholder 2"/>
          <p:cNvSpPr>
            <a:spLocks noGrp="1"/>
          </p:cNvSpPr>
          <p:nvPr>
            <p:ph idx="1"/>
          </p:nvPr>
        </p:nvSpPr>
        <p:spPr>
          <a:xfrm>
            <a:off x="838200" y="1902541"/>
            <a:ext cx="10515600" cy="4594511"/>
          </a:xfrm>
        </p:spPr>
        <p:txBody>
          <a:bodyPr>
            <a:normAutofit fontScale="92500"/>
          </a:bodyPr>
          <a:lstStyle/>
          <a:p>
            <a:r>
              <a:rPr lang="en-US" dirty="0"/>
              <a:t>California</a:t>
            </a:r>
            <a:r>
              <a:rPr lang="en-US" i="1" dirty="0"/>
              <a:t> Education Code (EC)</a:t>
            </a:r>
            <a:r>
              <a:rPr lang="en-US" dirty="0"/>
              <a:t>Section 11302 declares that Early College High Schools (ECHS) are innovative partnerships between charter or non-charter public secondary schools and a local community college, the California State University, or the University of California that allow pupils to earn a high school diploma and up to two years of college credit in four years or less. ECHS are small, autonomous schools that blend high school and college into a coherent educational program.</a:t>
            </a:r>
          </a:p>
          <a:p>
            <a:r>
              <a:rPr lang="en-US" dirty="0"/>
              <a:t>ECHS facilitate a greater participation of at-risk, low-income, and students of color in college level courses. ECHS potentially decrease high school drop-out rates while increasing students’ access to post-secondary education. Students are rewarded for hard work by the opportunity to accelerate at typically minor cost to the student.</a:t>
            </a:r>
          </a:p>
          <a:p>
            <a:pPr marL="0" indent="0">
              <a:lnSpc>
                <a:spcPct val="120000"/>
              </a:lnSpc>
              <a:spcBef>
                <a:spcPts val="0"/>
              </a:spcBef>
              <a:buNone/>
            </a:pPr>
            <a:endParaRPr lang="en-US" sz="3300" dirty="0"/>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p:txBody>
      </p:sp>
    </p:spTree>
    <p:extLst>
      <p:ext uri="{BB962C8B-B14F-4D97-AF65-F5344CB8AC3E}">
        <p14:creationId xmlns:p14="http://schemas.microsoft.com/office/powerpoint/2010/main" val="777566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3125"/>
            <a:ext cx="10515600" cy="1325563"/>
          </a:xfrm>
        </p:spPr>
        <p:txBody>
          <a:bodyPr>
            <a:normAutofit/>
          </a:bodyPr>
          <a:lstStyle/>
          <a:p>
            <a:pPr algn="ctr"/>
            <a:r>
              <a:rPr lang="en-US" sz="6000" b="1" u="sng" dirty="0">
                <a:solidFill>
                  <a:srgbClr val="9E2A39"/>
                </a:solidFill>
              </a:rPr>
              <a:t>Early College </a:t>
            </a:r>
          </a:p>
        </p:txBody>
      </p:sp>
      <p:sp>
        <p:nvSpPr>
          <p:cNvPr id="3" name="Content Placeholder 2"/>
          <p:cNvSpPr>
            <a:spLocks noGrp="1"/>
          </p:cNvSpPr>
          <p:nvPr>
            <p:ph idx="1"/>
          </p:nvPr>
        </p:nvSpPr>
        <p:spPr>
          <a:xfrm>
            <a:off x="838200" y="1902541"/>
            <a:ext cx="10515600" cy="4594511"/>
          </a:xfrm>
        </p:spPr>
        <p:txBody>
          <a:bodyPr>
            <a:normAutofit lnSpcReduction="10000"/>
          </a:bodyPr>
          <a:lstStyle/>
          <a:p>
            <a:r>
              <a:rPr lang="en-US" dirty="0"/>
              <a:t>ECHS operated by school districts must offer at least 180 days of instruction per year. All students in grades 9-12 must be offered at least 64,800 instructional minutes each year. In addition, students must be scheduled for at least the minimum school day in order for a day to count as a day of instruction. </a:t>
            </a:r>
            <a:r>
              <a:rPr lang="en-US" i="1" dirty="0"/>
              <a:t>EC</a:t>
            </a:r>
            <a:r>
              <a:rPr lang="en-US" dirty="0"/>
              <a:t> Section 46146.5 exempts an ECHS operated by school districts from the 240-minute minimum school day requirement for students that are concurrently enrolled. </a:t>
            </a:r>
            <a:r>
              <a:rPr lang="en-US" b="1" dirty="0"/>
              <a:t>The legislation provides that a minimum school day for an ECHS student is 180 minutes</a:t>
            </a:r>
            <a:r>
              <a:rPr lang="en-US" dirty="0"/>
              <a:t> if the student is a special part-time student enrolled in a community college under specified provisions, or the student is enrolled in grades 11 or 12 and is also enrolled part-time in classes at California State University or University of California campuses.</a:t>
            </a:r>
            <a:endParaRPr lang="en-US" sz="3300" dirty="0"/>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p:txBody>
      </p:sp>
    </p:spTree>
    <p:extLst>
      <p:ext uri="{BB962C8B-B14F-4D97-AF65-F5344CB8AC3E}">
        <p14:creationId xmlns:p14="http://schemas.microsoft.com/office/powerpoint/2010/main" val="4150498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3125"/>
            <a:ext cx="10515600" cy="1325563"/>
          </a:xfrm>
        </p:spPr>
        <p:txBody>
          <a:bodyPr>
            <a:normAutofit/>
          </a:bodyPr>
          <a:lstStyle/>
          <a:p>
            <a:pPr algn="ctr"/>
            <a:r>
              <a:rPr lang="en-US" sz="6000" b="1" u="sng" dirty="0">
                <a:solidFill>
                  <a:srgbClr val="9E2A39"/>
                </a:solidFill>
              </a:rPr>
              <a:t>Middle College </a:t>
            </a:r>
          </a:p>
        </p:txBody>
      </p:sp>
      <p:sp>
        <p:nvSpPr>
          <p:cNvPr id="3" name="Content Placeholder 2"/>
          <p:cNvSpPr>
            <a:spLocks noGrp="1"/>
          </p:cNvSpPr>
          <p:nvPr>
            <p:ph idx="1"/>
          </p:nvPr>
        </p:nvSpPr>
        <p:spPr>
          <a:xfrm>
            <a:off x="838200" y="1902541"/>
            <a:ext cx="10515600" cy="4594511"/>
          </a:xfrm>
        </p:spPr>
        <p:txBody>
          <a:bodyPr>
            <a:normAutofit/>
          </a:bodyPr>
          <a:lstStyle/>
          <a:p>
            <a:r>
              <a:rPr lang="en-US" dirty="0"/>
              <a:t>California </a:t>
            </a:r>
            <a:r>
              <a:rPr lang="en-US" i="1" dirty="0"/>
              <a:t>Education Code(EC)</a:t>
            </a:r>
            <a:r>
              <a:rPr lang="en-US" dirty="0"/>
              <a:t>, Section11300 declares that Middle College High Schools (MCHS) have proven to be a highly effective collaborative effort between local school districts and community colleges.</a:t>
            </a:r>
          </a:p>
          <a:p>
            <a:pPr marL="0" indent="0">
              <a:buNone/>
            </a:pPr>
            <a:endParaRPr lang="en-US" dirty="0"/>
          </a:p>
          <a:p>
            <a:r>
              <a:rPr lang="en-US" dirty="0"/>
              <a:t>MCHS are secondary schools located on a college campus. These schools offer challenging academic programs designed to serve high-potential, high-risk students. MCHS feature effective support services, small class size, and the opportunity for students to concurrently take some college classes at typically minor cost to the student.</a:t>
            </a:r>
          </a:p>
          <a:p>
            <a:pPr marL="0" indent="0">
              <a:lnSpc>
                <a:spcPct val="120000"/>
              </a:lnSpc>
              <a:spcBef>
                <a:spcPts val="0"/>
              </a:spcBef>
              <a:buNone/>
            </a:pPr>
            <a:endParaRPr lang="en-US" sz="3300" dirty="0"/>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p:txBody>
      </p:sp>
    </p:spTree>
    <p:extLst>
      <p:ext uri="{BB962C8B-B14F-4D97-AF65-F5344CB8AC3E}">
        <p14:creationId xmlns:p14="http://schemas.microsoft.com/office/powerpoint/2010/main" val="95912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3125"/>
            <a:ext cx="10515600" cy="1325563"/>
          </a:xfrm>
        </p:spPr>
        <p:txBody>
          <a:bodyPr>
            <a:normAutofit/>
          </a:bodyPr>
          <a:lstStyle/>
          <a:p>
            <a:pPr algn="ctr"/>
            <a:r>
              <a:rPr lang="en-US" sz="6000" b="1" u="sng" dirty="0">
                <a:solidFill>
                  <a:srgbClr val="9E2A39"/>
                </a:solidFill>
              </a:rPr>
              <a:t>Middle College </a:t>
            </a:r>
          </a:p>
        </p:txBody>
      </p:sp>
      <p:sp>
        <p:nvSpPr>
          <p:cNvPr id="3" name="Content Placeholder 2"/>
          <p:cNvSpPr>
            <a:spLocks noGrp="1"/>
          </p:cNvSpPr>
          <p:nvPr>
            <p:ph idx="1"/>
          </p:nvPr>
        </p:nvSpPr>
        <p:spPr>
          <a:xfrm>
            <a:off x="838200" y="1902541"/>
            <a:ext cx="10515600" cy="4594511"/>
          </a:xfrm>
        </p:spPr>
        <p:txBody>
          <a:bodyPr>
            <a:normAutofit fontScale="92500" lnSpcReduction="20000"/>
          </a:bodyPr>
          <a:lstStyle/>
          <a:p>
            <a:pPr marL="0" indent="0">
              <a:lnSpc>
                <a:spcPct val="120000"/>
              </a:lnSpc>
              <a:spcBef>
                <a:spcPts val="0"/>
              </a:spcBef>
              <a:buNone/>
            </a:pPr>
            <a:r>
              <a:rPr lang="en-US" dirty="0"/>
              <a:t>MCHS operated by school districts must offer at least 180 days of instruction per year. All students in grades 9-12 must be offered at least 64,800 instructional minutes each year. In addition, students must be scheduled for at least the minimum school day in order for a day to count as a day of instruction. </a:t>
            </a:r>
            <a:r>
              <a:rPr lang="en-US" i="1" dirty="0"/>
              <a:t>EC </a:t>
            </a:r>
            <a:r>
              <a:rPr lang="en-US" dirty="0"/>
              <a:t>Section 46146.5 exempts a MCHS operated by school districts from the 240-minute minimum school day requirement for students that are concurrently enrolled. </a:t>
            </a:r>
            <a:r>
              <a:rPr lang="en-US" b="1" dirty="0"/>
              <a:t>The legislation provides that a minimum school day for a MCHS student is 180 minutes</a:t>
            </a:r>
            <a:r>
              <a:rPr lang="en-US" dirty="0"/>
              <a:t> if the student is a special part-time student enrolled in a community college under specified provisions, or the student is enrolled in grades 11 or 12 and is also enrolled part-time in classes at California State University or University of California campuses</a:t>
            </a:r>
            <a:endParaRPr lang="en-US" sz="3300" dirty="0"/>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p:txBody>
      </p:sp>
    </p:spTree>
    <p:extLst>
      <p:ext uri="{BB962C8B-B14F-4D97-AF65-F5344CB8AC3E}">
        <p14:creationId xmlns:p14="http://schemas.microsoft.com/office/powerpoint/2010/main" val="582283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3125"/>
            <a:ext cx="10515600" cy="1325563"/>
          </a:xfrm>
        </p:spPr>
        <p:txBody>
          <a:bodyPr>
            <a:normAutofit/>
          </a:bodyPr>
          <a:lstStyle/>
          <a:p>
            <a:pPr algn="ctr"/>
            <a:r>
              <a:rPr lang="en-US" sz="6000" b="1" u="sng" dirty="0">
                <a:solidFill>
                  <a:srgbClr val="9E2A39"/>
                </a:solidFill>
              </a:rPr>
              <a:t>Early and Middle College FAQs</a:t>
            </a:r>
          </a:p>
        </p:txBody>
      </p:sp>
      <p:sp>
        <p:nvSpPr>
          <p:cNvPr id="3" name="Content Placeholder 2"/>
          <p:cNvSpPr>
            <a:spLocks noGrp="1"/>
          </p:cNvSpPr>
          <p:nvPr>
            <p:ph idx="1"/>
          </p:nvPr>
        </p:nvSpPr>
        <p:spPr>
          <a:xfrm>
            <a:off x="838200" y="1902541"/>
            <a:ext cx="10515600" cy="4594511"/>
          </a:xfrm>
        </p:spPr>
        <p:txBody>
          <a:bodyPr>
            <a:normAutofit/>
          </a:bodyPr>
          <a:lstStyle/>
          <a:p>
            <a:pPr marL="0" indent="0">
              <a:lnSpc>
                <a:spcPct val="120000"/>
              </a:lnSpc>
              <a:spcBef>
                <a:spcPts val="0"/>
              </a:spcBef>
              <a:buNone/>
            </a:pPr>
            <a:endParaRPr lang="en-US" sz="3300" dirty="0"/>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endParaRPr lang="en-US" sz="3300" dirty="0">
              <a:hlinkClick r:id="rId2"/>
            </a:endParaRPr>
          </a:p>
          <a:p>
            <a:pPr marL="0" indent="0" algn="ctr">
              <a:lnSpc>
                <a:spcPct val="120000"/>
              </a:lnSpc>
              <a:spcBef>
                <a:spcPts val="0"/>
              </a:spcBef>
              <a:buNone/>
            </a:pPr>
            <a:r>
              <a:rPr lang="en-US" sz="3600" dirty="0">
                <a:hlinkClick r:id="rId3"/>
              </a:rPr>
              <a:t>https://www.cde.ca.gov/ci/gs/hs/echs-mchsfaq.asp</a:t>
            </a:r>
            <a:endParaRPr lang="en-US" sz="3300" dirty="0"/>
          </a:p>
        </p:txBody>
      </p:sp>
      <p:pic>
        <p:nvPicPr>
          <p:cNvPr id="4" name="Picture 3">
            <a:extLst>
              <a:ext uri="{FF2B5EF4-FFF2-40B4-BE49-F238E27FC236}">
                <a16:creationId xmlns:a16="http://schemas.microsoft.com/office/drawing/2014/main" id="{B5124876-5DFC-4204-9ADC-840A8AF4AD50}"/>
              </a:ext>
            </a:extLst>
          </p:cNvPr>
          <p:cNvPicPr>
            <a:picLocks noChangeAspect="1"/>
          </p:cNvPicPr>
          <p:nvPr/>
        </p:nvPicPr>
        <p:blipFill rotWithShape="1">
          <a:blip r:embed="rId4"/>
          <a:srcRect l="7984" t="14047" r="30081" b="55756"/>
          <a:stretch/>
        </p:blipFill>
        <p:spPr>
          <a:xfrm>
            <a:off x="1562010" y="2330246"/>
            <a:ext cx="9067979" cy="2461815"/>
          </a:xfrm>
          <a:prstGeom prst="rect">
            <a:avLst/>
          </a:prstGeom>
        </p:spPr>
      </p:pic>
    </p:spTree>
    <p:extLst>
      <p:ext uri="{BB962C8B-B14F-4D97-AF65-F5344CB8AC3E}">
        <p14:creationId xmlns:p14="http://schemas.microsoft.com/office/powerpoint/2010/main" val="1093991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44285" y="241664"/>
            <a:ext cx="11168743" cy="830997"/>
          </a:xfrm>
          <a:prstGeom prst="rect">
            <a:avLst/>
          </a:prstGeom>
          <a:noFill/>
        </p:spPr>
        <p:txBody>
          <a:bodyPr wrap="square" rtlCol="0">
            <a:spAutoFit/>
          </a:bodyPr>
          <a:lstStyle/>
          <a:p>
            <a:pPr algn="ctr"/>
            <a:r>
              <a:rPr lang="en-US" sz="4800" b="1" u="sng" dirty="0">
                <a:solidFill>
                  <a:srgbClr val="9E2A39"/>
                </a:solidFill>
              </a:rPr>
              <a:t>CCAP agreements</a:t>
            </a:r>
          </a:p>
        </p:txBody>
      </p:sp>
      <p:sp>
        <p:nvSpPr>
          <p:cNvPr id="4" name="Rectangle 3"/>
          <p:cNvSpPr/>
          <p:nvPr/>
        </p:nvSpPr>
        <p:spPr>
          <a:xfrm>
            <a:off x="620485" y="1070874"/>
            <a:ext cx="11092543" cy="1569660"/>
          </a:xfrm>
          <a:prstGeom prst="rect">
            <a:avLst/>
          </a:prstGeom>
        </p:spPr>
        <p:txBody>
          <a:bodyPr wrap="square">
            <a:spAutoFit/>
          </a:bodyPr>
          <a:lstStyle/>
          <a:p>
            <a:r>
              <a:rPr lang="en-US" sz="2400" dirty="0"/>
              <a:t> </a:t>
            </a:r>
          </a:p>
          <a:p>
            <a:endParaRPr lang="en-US" sz="3600" i="1" dirty="0">
              <a:latin typeface="Calibri" panose="020F0502020204030204" pitchFamily="34" charset="0"/>
              <a:ea typeface="Calibri" panose="020F0502020204030204" pitchFamily="34" charset="0"/>
              <a:cs typeface="Times New Roman" panose="02020603050405020304" pitchFamily="18" charset="0"/>
            </a:endParaRPr>
          </a:p>
          <a:p>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620485" y="1324695"/>
            <a:ext cx="10803419" cy="5940088"/>
          </a:xfrm>
          <a:prstGeom prst="rect">
            <a:avLst/>
          </a:prstGeom>
          <a:noFill/>
        </p:spPr>
        <p:txBody>
          <a:bodyPr wrap="square" rtlCol="0">
            <a:spAutoFit/>
          </a:bodyPr>
          <a:lstStyle/>
          <a:p>
            <a:r>
              <a:rPr lang="en-US" sz="3200" dirty="0"/>
              <a:t>College and Career Access Pathways (CCAP) partnership agreements enable high school students to take college courses on the high school campus during the regular school day. (AB 288)</a:t>
            </a:r>
          </a:p>
          <a:p>
            <a:endParaRPr lang="en-US" sz="2400" dirty="0"/>
          </a:p>
          <a:p>
            <a:r>
              <a:rPr lang="en-US" sz="3200" dirty="0"/>
              <a:t> “… can provide numerous benefits, such as reducing the number of high school dropouts, increasing the number of community college students who transfer and complete a degree, shortening the time to completion of educational goals, and improving the level of preparation of students to successfully complete for credit, college level courses.”</a:t>
            </a:r>
          </a:p>
          <a:p>
            <a:endParaRPr lang="en-US" sz="3600" dirty="0"/>
          </a:p>
        </p:txBody>
      </p:sp>
    </p:spTree>
    <p:extLst>
      <p:ext uri="{BB962C8B-B14F-4D97-AF65-F5344CB8AC3E}">
        <p14:creationId xmlns:p14="http://schemas.microsoft.com/office/powerpoint/2010/main" val="1711920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a:solidFill>
                  <a:srgbClr val="9E2A39"/>
                </a:solidFill>
              </a:rPr>
              <a:t>2+2 Articulation</a:t>
            </a:r>
          </a:p>
        </p:txBody>
      </p:sp>
      <p:sp>
        <p:nvSpPr>
          <p:cNvPr id="3" name="Content Placeholder 2"/>
          <p:cNvSpPr>
            <a:spLocks noGrp="1"/>
          </p:cNvSpPr>
          <p:nvPr>
            <p:ph idx="1"/>
          </p:nvPr>
        </p:nvSpPr>
        <p:spPr/>
        <p:txBody>
          <a:bodyPr>
            <a:normAutofit/>
          </a:bodyPr>
          <a:lstStyle/>
          <a:p>
            <a:pPr marL="0" indent="0">
              <a:buNone/>
            </a:pPr>
            <a:r>
              <a:rPr lang="en-US" sz="3600" dirty="0">
                <a:hlinkClick r:id="rId2"/>
              </a:rPr>
              <a:t>2+2 articulation </a:t>
            </a:r>
            <a:r>
              <a:rPr lang="en-US" sz="3600" dirty="0"/>
              <a:t>is designed to help students make a smooth transition from high school to college without experiencing duplication in learning. Students successfully completing an articulated course while attending high school can, upon enrolling at Columbia College, be awarded college units for that course and are released from pre-requisite requirements in sequential courses. </a:t>
            </a:r>
            <a:endParaRPr lang="en-US" dirty="0"/>
          </a:p>
        </p:txBody>
      </p:sp>
    </p:spTree>
    <p:extLst>
      <p:ext uri="{BB962C8B-B14F-4D97-AF65-F5344CB8AC3E}">
        <p14:creationId xmlns:p14="http://schemas.microsoft.com/office/powerpoint/2010/main" val="3641178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a:solidFill>
                  <a:srgbClr val="9E2A39"/>
                </a:solidFill>
              </a:rPr>
              <a:t>Considerations</a:t>
            </a:r>
          </a:p>
        </p:txBody>
      </p:sp>
      <p:sp>
        <p:nvSpPr>
          <p:cNvPr id="3" name="Content Placeholder 2"/>
          <p:cNvSpPr>
            <a:spLocks noGrp="1"/>
          </p:cNvSpPr>
          <p:nvPr>
            <p:ph idx="1"/>
          </p:nvPr>
        </p:nvSpPr>
        <p:spPr/>
        <p:txBody>
          <a:bodyPr>
            <a:normAutofit/>
          </a:bodyPr>
          <a:lstStyle/>
          <a:p>
            <a:pPr marL="0" indent="0">
              <a:buNone/>
            </a:pPr>
            <a:r>
              <a:rPr lang="en-US" dirty="0"/>
              <a:t>CCAP programs were designed to encourage students who might not otherwise attend college to do so</a:t>
            </a:r>
            <a:r>
              <a:rPr lang="en-US" dirty="0" smtClean="0"/>
              <a:t>, </a:t>
            </a:r>
            <a:r>
              <a:rPr lang="en-US" dirty="0"/>
              <a:t>selection processes need to be designed with this in mind</a:t>
            </a:r>
            <a:r>
              <a:rPr lang="en-US" dirty="0" smtClean="0"/>
              <a:t>.</a:t>
            </a:r>
          </a:p>
          <a:p>
            <a:pPr marL="0" indent="0">
              <a:buNone/>
            </a:pPr>
            <a:endParaRPr lang="en-US" dirty="0"/>
          </a:p>
          <a:p>
            <a:pPr marL="0" indent="0">
              <a:buNone/>
            </a:pPr>
            <a:r>
              <a:rPr lang="en-US" dirty="0" smtClean="0"/>
              <a:t>Which students are good candidates for dual enrollment?</a:t>
            </a:r>
          </a:p>
          <a:p>
            <a:pPr marL="0" indent="0">
              <a:buNone/>
            </a:pPr>
            <a:endParaRPr lang="en-US" dirty="0"/>
          </a:p>
          <a:p>
            <a:pPr marL="0" indent="0">
              <a:buNone/>
            </a:pPr>
            <a:r>
              <a:rPr lang="en-US" dirty="0" smtClean="0"/>
              <a:t>How do you promote success of dual enrolled students?</a:t>
            </a:r>
            <a:endParaRPr lang="en-US" dirty="0"/>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3518805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1"/>
            </a:gs>
            <a:gs pos="7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3101" y="3301614"/>
            <a:ext cx="8753707" cy="3412588"/>
          </a:xfrm>
        </p:spPr>
        <p:txBody>
          <a:bodyPr>
            <a:noAutofit/>
          </a:bodyPr>
          <a:lstStyle/>
          <a:p>
            <a:pPr algn="ctr">
              <a:lnSpc>
                <a:spcPts val="6300"/>
              </a:lnSpc>
            </a:pPr>
            <a:r>
              <a:rPr lang="en-US" sz="115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Thank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919" y="291953"/>
            <a:ext cx="2761642" cy="2608217"/>
          </a:xfrm>
          <a:prstGeom prst="rect">
            <a:avLst/>
          </a:prstGeom>
        </p:spPr>
      </p:pic>
    </p:spTree>
    <p:extLst>
      <p:ext uri="{BB962C8B-B14F-4D97-AF65-F5344CB8AC3E}">
        <p14:creationId xmlns:p14="http://schemas.microsoft.com/office/powerpoint/2010/main" val="2933889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44285" y="241664"/>
            <a:ext cx="11168743" cy="830997"/>
          </a:xfrm>
          <a:prstGeom prst="rect">
            <a:avLst/>
          </a:prstGeom>
          <a:noFill/>
        </p:spPr>
        <p:txBody>
          <a:bodyPr wrap="square" rtlCol="0">
            <a:spAutoFit/>
          </a:bodyPr>
          <a:lstStyle/>
          <a:p>
            <a:pPr algn="ctr"/>
            <a:r>
              <a:rPr lang="en-US" sz="4800" b="1" u="sng" dirty="0"/>
              <a:t>Dual Enrollment Resources</a:t>
            </a:r>
          </a:p>
        </p:txBody>
      </p:sp>
      <p:sp>
        <p:nvSpPr>
          <p:cNvPr id="4" name="Rectangle 3"/>
          <p:cNvSpPr/>
          <p:nvPr/>
        </p:nvSpPr>
        <p:spPr>
          <a:xfrm>
            <a:off x="620485" y="1070874"/>
            <a:ext cx="11092543" cy="1569660"/>
          </a:xfrm>
          <a:prstGeom prst="rect">
            <a:avLst/>
          </a:prstGeom>
        </p:spPr>
        <p:txBody>
          <a:bodyPr wrap="square">
            <a:spAutoFit/>
          </a:bodyPr>
          <a:lstStyle/>
          <a:p>
            <a:r>
              <a:rPr lang="en-US" sz="2400" dirty="0"/>
              <a:t> </a:t>
            </a:r>
          </a:p>
          <a:p>
            <a:endParaRPr lang="en-US" sz="3600" i="1" dirty="0">
              <a:latin typeface="Calibri" panose="020F0502020204030204" pitchFamily="34" charset="0"/>
              <a:ea typeface="Calibri" panose="020F0502020204030204" pitchFamily="34" charset="0"/>
              <a:cs typeface="Times New Roman" panose="02020603050405020304" pitchFamily="18" charset="0"/>
            </a:endParaRPr>
          </a:p>
          <a:p>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44285" y="1422567"/>
            <a:ext cx="11030094" cy="1631216"/>
          </a:xfrm>
          <a:prstGeom prst="rect">
            <a:avLst/>
          </a:prstGeom>
          <a:noFill/>
        </p:spPr>
        <p:txBody>
          <a:bodyPr wrap="square" rtlCol="0">
            <a:spAutoFit/>
          </a:bodyPr>
          <a:lstStyle/>
          <a:p>
            <a:r>
              <a:rPr lang="en-US" sz="3200" dirty="0"/>
              <a:t>Dual enrollment toolkit:</a:t>
            </a:r>
            <a:endParaRPr lang="en-US" sz="3200" dirty="0">
              <a:hlinkClick r:id="rId2"/>
            </a:endParaRPr>
          </a:p>
          <a:p>
            <a:r>
              <a:rPr lang="en-US" sz="3200" dirty="0">
                <a:hlinkClick r:id="rId2"/>
              </a:rPr>
              <a:t>http://www.careerladdersproject.org/ccccode/</a:t>
            </a:r>
            <a:endParaRPr lang="en-US" sz="3200" dirty="0"/>
          </a:p>
          <a:p>
            <a:endParaRPr lang="en-US" sz="3600" dirty="0"/>
          </a:p>
        </p:txBody>
      </p:sp>
    </p:spTree>
    <p:extLst>
      <p:ext uri="{BB962C8B-B14F-4D97-AF65-F5344CB8AC3E}">
        <p14:creationId xmlns:p14="http://schemas.microsoft.com/office/powerpoint/2010/main" val="1688628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1"/>
            </a:gs>
            <a:gs pos="7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86455" y="237391"/>
            <a:ext cx="5054877" cy="6401899"/>
          </a:xfrm>
          <a:prstGeom prst="rect">
            <a:avLst/>
          </a:prstGeom>
        </p:spPr>
      </p:pic>
      <p:sp>
        <p:nvSpPr>
          <p:cNvPr id="5" name="TextBox 4"/>
          <p:cNvSpPr txBox="1"/>
          <p:nvPr/>
        </p:nvSpPr>
        <p:spPr>
          <a:xfrm>
            <a:off x="861646" y="738555"/>
            <a:ext cx="4053254" cy="3139321"/>
          </a:xfrm>
          <a:prstGeom prst="rect">
            <a:avLst/>
          </a:prstGeom>
          <a:noFill/>
        </p:spPr>
        <p:txBody>
          <a:bodyPr wrap="square" rtlCol="0">
            <a:spAutoFit/>
          </a:bodyPr>
          <a:lstStyle/>
          <a:p>
            <a:pPr algn="ctr"/>
            <a:r>
              <a:rPr lang="en-US" sz="6600" dirty="0" smtClean="0">
                <a:solidFill>
                  <a:schemeClr val="accent5">
                    <a:lumMod val="75000"/>
                  </a:schemeClr>
                </a:solidFill>
              </a:rPr>
              <a:t>Upcoming Webinar Topics</a:t>
            </a:r>
            <a:endParaRPr lang="en-US" sz="6600" dirty="0">
              <a:solidFill>
                <a:schemeClr val="accent5">
                  <a:lumMod val="75000"/>
                </a:schemeClr>
              </a:solidFill>
            </a:endParaRPr>
          </a:p>
        </p:txBody>
      </p:sp>
    </p:spTree>
    <p:extLst>
      <p:ext uri="{BB962C8B-B14F-4D97-AF65-F5344CB8AC3E}">
        <p14:creationId xmlns:p14="http://schemas.microsoft.com/office/powerpoint/2010/main" val="2235705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44285" y="241664"/>
            <a:ext cx="11168743" cy="830997"/>
          </a:xfrm>
          <a:prstGeom prst="rect">
            <a:avLst/>
          </a:prstGeom>
          <a:noFill/>
        </p:spPr>
        <p:txBody>
          <a:bodyPr wrap="square" rtlCol="0">
            <a:spAutoFit/>
          </a:bodyPr>
          <a:lstStyle/>
          <a:p>
            <a:pPr algn="ctr"/>
            <a:r>
              <a:rPr lang="en-US" sz="4800" b="1" u="sng" dirty="0"/>
              <a:t>Dual Enrollment Resources</a:t>
            </a:r>
          </a:p>
        </p:txBody>
      </p:sp>
      <p:sp>
        <p:nvSpPr>
          <p:cNvPr id="4" name="Rectangle 3"/>
          <p:cNvSpPr/>
          <p:nvPr/>
        </p:nvSpPr>
        <p:spPr>
          <a:xfrm>
            <a:off x="620485" y="1070874"/>
            <a:ext cx="11092543" cy="1569660"/>
          </a:xfrm>
          <a:prstGeom prst="rect">
            <a:avLst/>
          </a:prstGeom>
        </p:spPr>
        <p:txBody>
          <a:bodyPr wrap="square">
            <a:spAutoFit/>
          </a:bodyPr>
          <a:lstStyle/>
          <a:p>
            <a:r>
              <a:rPr lang="en-US" sz="2400" dirty="0"/>
              <a:t> </a:t>
            </a:r>
          </a:p>
          <a:p>
            <a:endParaRPr lang="en-US" sz="3600" i="1" dirty="0">
              <a:latin typeface="Calibri" panose="020F0502020204030204" pitchFamily="34" charset="0"/>
              <a:ea typeface="Calibri" panose="020F0502020204030204" pitchFamily="34" charset="0"/>
              <a:cs typeface="Times New Roman" panose="02020603050405020304" pitchFamily="18" charset="0"/>
            </a:endParaRPr>
          </a:p>
          <a:p>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44285" y="1422567"/>
            <a:ext cx="10803419" cy="5693866"/>
          </a:xfrm>
          <a:prstGeom prst="rect">
            <a:avLst/>
          </a:prstGeom>
          <a:noFill/>
        </p:spPr>
        <p:txBody>
          <a:bodyPr wrap="square" rtlCol="0">
            <a:spAutoFit/>
          </a:bodyPr>
          <a:lstStyle/>
          <a:p>
            <a:r>
              <a:rPr lang="en-US" sz="3200" dirty="0"/>
              <a:t>Toolkit Includes:</a:t>
            </a:r>
          </a:p>
          <a:p>
            <a:r>
              <a:rPr lang="en-US" sz="2400" dirty="0"/>
              <a:t>• </a:t>
            </a:r>
            <a:r>
              <a:rPr lang="en-US" sz="2400" dirty="0">
                <a:hlinkClick r:id="rId2"/>
              </a:rPr>
              <a:t>Dual Enrollment and Assembly Bill 288 (CCAP) – Legal Opinion 16-02</a:t>
            </a:r>
            <a:endParaRPr lang="en-US" sz="2400" dirty="0"/>
          </a:p>
          <a:p>
            <a:r>
              <a:rPr lang="en-US" sz="2400" i="1" dirty="0"/>
              <a:t>• </a:t>
            </a:r>
            <a:r>
              <a:rPr lang="en-US" sz="2400" dirty="0">
                <a:hlinkClick r:id="rId3"/>
              </a:rPr>
              <a:t>AB 288 College and Career Access Pathways (CCAP) Partnership Agreement Apportionment Eligibility Checklist for Community College Districts</a:t>
            </a:r>
            <a:endParaRPr lang="en-US" sz="2400" dirty="0"/>
          </a:p>
          <a:p>
            <a:r>
              <a:rPr lang="en-US" sz="2400" dirty="0"/>
              <a:t>• </a:t>
            </a:r>
            <a:r>
              <a:rPr lang="en-US" sz="2400" dirty="0">
                <a:hlinkClick r:id="rId4"/>
              </a:rPr>
              <a:t>Frequently Asked Questions</a:t>
            </a:r>
            <a:endParaRPr lang="en-US" sz="2400" dirty="0"/>
          </a:p>
          <a:p>
            <a:r>
              <a:rPr lang="en-US" sz="2400" dirty="0"/>
              <a:t>•</a:t>
            </a:r>
            <a:r>
              <a:rPr lang="en-US" sz="2400" dirty="0">
                <a:hlinkClick r:id="rId5"/>
              </a:rPr>
              <a:t>Dual Enrollment: Considerations for AB 288 Agreements and Non-AB 288 Partnership</a:t>
            </a:r>
            <a:endParaRPr lang="en-US" sz="2400" dirty="0"/>
          </a:p>
          <a:p>
            <a:r>
              <a:rPr lang="en-US" sz="2400" dirty="0"/>
              <a:t>• </a:t>
            </a:r>
            <a:r>
              <a:rPr lang="en-US" sz="2400" dirty="0">
                <a:hlinkClick r:id="rId6"/>
              </a:rPr>
              <a:t>AB 288 Partnership Agreement Framework</a:t>
            </a:r>
            <a:endParaRPr lang="en-US" sz="2400" dirty="0"/>
          </a:p>
          <a:p>
            <a:r>
              <a:rPr lang="en-US" sz="2400" dirty="0"/>
              <a:t>• </a:t>
            </a:r>
            <a:r>
              <a:rPr lang="en-US" sz="2400" dirty="0">
                <a:hlinkClick r:id="rId7"/>
              </a:rPr>
              <a:t>Comparison of Non-AB 288 Agreements and AB 288 Partnership Agreements for Dual Enrollment</a:t>
            </a:r>
            <a:endParaRPr lang="en-US" sz="2400" dirty="0"/>
          </a:p>
          <a:p>
            <a:r>
              <a:rPr lang="en-US" sz="2400" dirty="0"/>
              <a:t>• </a:t>
            </a:r>
            <a:r>
              <a:rPr lang="en-US" sz="2400" dirty="0">
                <a:hlinkClick r:id="rId8"/>
              </a:rPr>
              <a:t>Legal Table – California Education Codes and State Active Legislation Influencing Dual Enrollment as of January 26, 2016</a:t>
            </a:r>
            <a:endParaRPr lang="en-US" sz="2400" dirty="0"/>
          </a:p>
          <a:p>
            <a:endParaRPr lang="en-US" sz="3200" dirty="0"/>
          </a:p>
          <a:p>
            <a:endParaRPr lang="en-US" sz="3600" dirty="0"/>
          </a:p>
        </p:txBody>
      </p:sp>
    </p:spTree>
    <p:extLst>
      <p:ext uri="{BB962C8B-B14F-4D97-AF65-F5344CB8AC3E}">
        <p14:creationId xmlns:p14="http://schemas.microsoft.com/office/powerpoint/2010/main" val="77494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1"/>
            </a:gs>
            <a:gs pos="7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9027" y="3429000"/>
            <a:ext cx="9389918" cy="2267913"/>
          </a:xfrm>
        </p:spPr>
        <p:txBody>
          <a:bodyPr>
            <a:noAutofit/>
          </a:bodyPr>
          <a:lstStyle/>
          <a:p>
            <a:pPr algn="ctr"/>
            <a:r>
              <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We have resources available to support your dual enrollment efforts</a:t>
            </a:r>
            <a:br>
              <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br>
            <a:r>
              <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 </a:t>
            </a:r>
            <a:r>
              <a:rPr lang="en-US" dirty="0"/>
              <a:t/>
            </a:r>
            <a:br>
              <a:rPr lang="en-US" dirty="0"/>
            </a:br>
            <a:r>
              <a:rPr lang="en-US" dirty="0"/>
              <a:t/>
            </a:r>
            <a:br>
              <a:rPr lang="en-US" dirty="0"/>
            </a:br>
            <a:r>
              <a:rPr lang="en-US" dirty="0"/>
              <a:t/>
            </a:r>
            <a:br>
              <a:rPr lang="en-US" dirty="0"/>
            </a:br>
            <a:r>
              <a:rPr lang="en-US" dirty="0"/>
              <a:t/>
            </a:r>
            <a:br>
              <a:rPr lang="en-US" dirty="0"/>
            </a:br>
            <a:endPar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84708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1"/>
            </a:gs>
            <a:gs pos="7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 y="2858270"/>
            <a:ext cx="11814464" cy="3625657"/>
          </a:xfrm>
        </p:spPr>
        <p:txBody>
          <a:bodyPr>
            <a:noAutofit/>
          </a:bodyPr>
          <a:lstStyle/>
          <a:p>
            <a:r>
              <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
            </a:r>
            <a:br>
              <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br>
            <a:r>
              <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Dual Enrollment Contacts:</a:t>
            </a:r>
            <a:r>
              <a:rPr lang="en-US"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
            </a:r>
            <a:br>
              <a:rPr lang="en-US"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br>
            <a:r>
              <a:rPr lang="en-US"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
            </a:r>
            <a:br>
              <a:rPr lang="en-US"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br>
            <a:r>
              <a:rPr lang="en-US" sz="3200" dirty="0"/>
              <a:t>Michelle Walker, CC Program Specialist Dual Enrollment —</a:t>
            </a:r>
            <a:br>
              <a:rPr lang="en-US" sz="3200" dirty="0"/>
            </a:br>
            <a:r>
              <a:rPr lang="en-US" sz="3200" dirty="0" smtClean="0">
                <a:hlinkClick r:id="rId2"/>
              </a:rPr>
              <a:t>walkerm@yosemite.edu</a:t>
            </a:r>
            <a:r>
              <a:rPr lang="en-US" sz="3200" dirty="0" smtClean="0"/>
              <a:t>, 209-588-5045</a:t>
            </a:r>
            <a:r>
              <a:rPr lang="en-US" sz="3200" dirty="0"/>
              <a:t/>
            </a:r>
            <a:br>
              <a:rPr lang="en-US" sz="3200" dirty="0"/>
            </a:br>
            <a:r>
              <a:rPr lang="en-US" sz="3200" i="1" dirty="0"/>
              <a:t>CCAP</a:t>
            </a:r>
            <a:r>
              <a:rPr lang="en-US" sz="3200" dirty="0"/>
              <a:t> </a:t>
            </a:r>
            <a:r>
              <a:rPr lang="en-US" sz="2800" i="1" dirty="0"/>
              <a:t>Questions, paperwork, coordination</a:t>
            </a:r>
            <a:r>
              <a:rPr lang="en-US" sz="3200" dirty="0"/>
              <a:t/>
            </a:r>
            <a:br>
              <a:rPr lang="en-US" sz="3200" dirty="0"/>
            </a:br>
            <a:r>
              <a:rPr lang="en-US" sz="3200" dirty="0"/>
              <a:t> </a:t>
            </a:r>
            <a:br>
              <a:rPr lang="en-US" sz="3200" dirty="0"/>
            </a:br>
            <a:r>
              <a:rPr lang="en-US" sz="3200" dirty="0"/>
              <a:t>Kirsten Miller, CC Counselor</a:t>
            </a:r>
            <a:br>
              <a:rPr lang="en-US" sz="3200" dirty="0"/>
            </a:br>
            <a:r>
              <a:rPr lang="en-US" sz="3200" dirty="0" smtClean="0">
                <a:hlinkClick r:id="rId3"/>
              </a:rPr>
              <a:t>millerk@yosemite.edu</a:t>
            </a:r>
            <a:r>
              <a:rPr lang="en-US" sz="3200" dirty="0" smtClean="0"/>
              <a:t>, </a:t>
            </a:r>
            <a:r>
              <a:rPr lang="en-US" sz="3200" dirty="0"/>
              <a:t>209-588-2155</a:t>
            </a:r>
            <a:br>
              <a:rPr lang="en-US" sz="3200" dirty="0"/>
            </a:br>
            <a:r>
              <a:rPr lang="en-US" sz="2800" i="1" dirty="0"/>
              <a:t>Dual enrollment student advising, placement, educational planning.</a:t>
            </a:r>
            <a:br>
              <a:rPr lang="en-US" sz="2800" i="1" dirty="0"/>
            </a:br>
            <a:r>
              <a:rPr lang="en-US" sz="2800" i="1" dirty="0"/>
              <a:t> </a:t>
            </a:r>
            <a:r>
              <a:rPr lang="en-US" sz="3200" dirty="0"/>
              <a:t/>
            </a:r>
            <a:br>
              <a:rPr lang="en-US" sz="3200" dirty="0"/>
            </a:br>
            <a:r>
              <a:rPr lang="en-US" sz="3200" dirty="0"/>
              <a:t>Courtney Castle, </a:t>
            </a:r>
            <a:r>
              <a:rPr lang="en-US" sz="2400" dirty="0"/>
              <a:t>SHS Counselor, Middle College Coordinator, and CC Adjunct Counselor</a:t>
            </a:r>
            <a:br>
              <a:rPr lang="en-US" sz="2400" dirty="0"/>
            </a:br>
            <a:r>
              <a:rPr lang="en-US" sz="2800" dirty="0" smtClean="0">
                <a:hlinkClick r:id="rId4"/>
              </a:rPr>
              <a:t>ccastle@sonorahs.k12.ca.us</a:t>
            </a:r>
            <a:r>
              <a:rPr lang="en-US" sz="2800" dirty="0" smtClean="0"/>
              <a:t>, 209-532-5511 Ext 5119</a:t>
            </a:r>
            <a:br>
              <a:rPr lang="en-US" sz="2800" dirty="0" smtClean="0"/>
            </a:br>
            <a:r>
              <a:rPr lang="en-US" sz="2800" i="1" dirty="0" smtClean="0"/>
              <a:t>Support </a:t>
            </a:r>
            <a:r>
              <a:rPr lang="en-US" sz="2800" i="1" dirty="0"/>
              <a:t>for other high schools developing and implementing programs</a:t>
            </a:r>
            <a:r>
              <a:rPr lang="en-US" sz="2400" dirty="0"/>
              <a:t/>
            </a:r>
            <a:br>
              <a:rPr lang="en-US" sz="2400" dirty="0"/>
            </a:br>
            <a:r>
              <a:rPr lang="en-US" sz="3200" dirty="0"/>
              <a:t/>
            </a:r>
            <a:br>
              <a:rPr lang="en-US" sz="3200" dirty="0"/>
            </a:br>
            <a:r>
              <a:rPr lang="en-US" sz="3200" dirty="0"/>
              <a:t/>
            </a:r>
            <a:br>
              <a:rPr lang="en-US" sz="3200" dirty="0"/>
            </a:br>
            <a:r>
              <a:rPr lang="en-US" dirty="0"/>
              <a:t/>
            </a:r>
            <a:br>
              <a:rPr lang="en-US" dirty="0"/>
            </a:br>
            <a:r>
              <a:rPr lang="en-US" dirty="0"/>
              <a:t/>
            </a:r>
            <a:br>
              <a:rPr lang="en-US" dirty="0"/>
            </a:br>
            <a:r>
              <a:rPr lang="en-US" dirty="0"/>
              <a:t/>
            </a:r>
            <a:br>
              <a:rPr lang="en-US" dirty="0"/>
            </a:br>
            <a:endPar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71936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1"/>
            </a:gs>
            <a:gs pos="7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536" y="3675689"/>
            <a:ext cx="11814464" cy="3625657"/>
          </a:xfrm>
        </p:spPr>
        <p:txBody>
          <a:bodyPr>
            <a:noAutofit/>
          </a:bodyPr>
          <a:lstStyle/>
          <a:p>
            <a:r>
              <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
            </a:r>
            <a:br>
              <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br>
            <a:r>
              <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Dual Enrollment Contacts:</a:t>
            </a:r>
            <a:r>
              <a:rPr lang="en-US"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
            </a:r>
            <a:br>
              <a:rPr lang="en-US"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br>
            <a:r>
              <a:rPr lang="en-US"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
            </a:r>
            <a:br>
              <a:rPr lang="en-US"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br>
            <a:r>
              <a:rPr lang="en-US" sz="3200" dirty="0"/>
              <a:t>Kelsey Halstead, CC Admissions</a:t>
            </a:r>
            <a:r>
              <a:rPr lang="en-US" sz="3200" dirty="0" smtClean="0"/>
              <a:t>—</a:t>
            </a:r>
            <a:br>
              <a:rPr lang="en-US" sz="3200" dirty="0" smtClean="0"/>
            </a:br>
            <a:r>
              <a:rPr lang="en-US" sz="3200" dirty="0" smtClean="0">
                <a:hlinkClick r:id="rId2"/>
              </a:rPr>
              <a:t>halsteadke@yosemite.edu</a:t>
            </a:r>
            <a:r>
              <a:rPr lang="en-US" sz="3200" dirty="0" smtClean="0"/>
              <a:t>, </a:t>
            </a:r>
            <a:r>
              <a:rPr lang="en-US" sz="3200" dirty="0"/>
              <a:t>209-588-5231</a:t>
            </a:r>
            <a:br>
              <a:rPr lang="en-US" sz="3200" dirty="0"/>
            </a:br>
            <a:r>
              <a:rPr lang="en-US" sz="3200" dirty="0"/>
              <a:t>Lesley Michtavy, CC Registrar</a:t>
            </a:r>
            <a:br>
              <a:rPr lang="en-US" sz="3200" dirty="0"/>
            </a:br>
            <a:r>
              <a:rPr lang="en-US" sz="3200" dirty="0">
                <a:hlinkClick r:id="rId3"/>
              </a:rPr>
              <a:t>michtavyl@yosemite.edu</a:t>
            </a:r>
            <a:r>
              <a:rPr lang="en-US" sz="3200" dirty="0"/>
              <a:t>, 209-588-5232</a:t>
            </a:r>
            <a:br>
              <a:rPr lang="en-US" sz="3200" dirty="0"/>
            </a:br>
            <a:r>
              <a:rPr lang="en-US" sz="3200" i="1" dirty="0"/>
              <a:t>T</a:t>
            </a:r>
            <a:r>
              <a:rPr lang="en-US" sz="3200" i="1" dirty="0" smtClean="0"/>
              <a:t>ranscripts</a:t>
            </a:r>
            <a:r>
              <a:rPr lang="en-US" sz="3200" i="1" dirty="0"/>
              <a:t>, admissions information, student holds, registration </a:t>
            </a:r>
            <a:r>
              <a:rPr lang="en-US" sz="3200" dirty="0"/>
              <a:t/>
            </a:r>
            <a:br>
              <a:rPr lang="en-US" sz="3200" dirty="0"/>
            </a:br>
            <a:r>
              <a:rPr lang="en-US" sz="3200" dirty="0"/>
              <a:t/>
            </a:r>
            <a:br>
              <a:rPr lang="en-US" sz="3200" dirty="0"/>
            </a:br>
            <a:r>
              <a:rPr lang="en-US" sz="3200" dirty="0"/>
              <a:t>Mike Igoe, CC Director of Student Access &amp; Retention—</a:t>
            </a:r>
            <a:br>
              <a:rPr lang="en-US" sz="3200" dirty="0"/>
            </a:br>
            <a:r>
              <a:rPr lang="en-US" sz="3200" dirty="0" smtClean="0">
                <a:hlinkClick r:id="rId4"/>
              </a:rPr>
              <a:t>igoem@yosemite.edu</a:t>
            </a:r>
            <a:r>
              <a:rPr lang="en-US" sz="3200" dirty="0" smtClean="0"/>
              <a:t>, 209-588-5236</a:t>
            </a:r>
            <a:r>
              <a:rPr lang="en-US" sz="3200" dirty="0"/>
              <a:t/>
            </a:r>
            <a:br>
              <a:rPr lang="en-US" sz="3200" dirty="0"/>
            </a:br>
            <a:r>
              <a:rPr lang="en-US" sz="3200" i="1" dirty="0"/>
              <a:t>O</a:t>
            </a:r>
            <a:r>
              <a:rPr lang="en-US" sz="3200" i="1" dirty="0" smtClean="0"/>
              <a:t>n </a:t>
            </a:r>
            <a:r>
              <a:rPr lang="en-US" sz="3200" i="1" dirty="0"/>
              <a:t>boarding (applications, orientation, </a:t>
            </a:r>
            <a:r>
              <a:rPr lang="en-US" sz="3200" i="1" dirty="0" smtClean="0"/>
              <a:t>etc.)</a:t>
            </a:r>
            <a:r>
              <a:rPr lang="en-US" sz="3200" dirty="0"/>
              <a:t/>
            </a:r>
            <a:br>
              <a:rPr lang="en-US" sz="3200" dirty="0"/>
            </a:br>
            <a:r>
              <a:rPr lang="en-US" dirty="0"/>
              <a:t/>
            </a:r>
            <a:br>
              <a:rPr lang="en-US" dirty="0"/>
            </a:br>
            <a:r>
              <a:rPr lang="en-US" sz="3200" dirty="0"/>
              <a:t/>
            </a:r>
            <a:br>
              <a:rPr lang="en-US" sz="3200" dirty="0"/>
            </a:br>
            <a:r>
              <a:rPr lang="en-US" sz="3200" dirty="0"/>
              <a:t/>
            </a:r>
            <a:br>
              <a:rPr lang="en-US" sz="3200" dirty="0"/>
            </a:br>
            <a:r>
              <a:rPr lang="en-US" sz="2400" dirty="0"/>
              <a:t/>
            </a:r>
            <a:br>
              <a:rPr lang="en-US" sz="2400" dirty="0"/>
            </a:br>
            <a:r>
              <a:rPr lang="en-US" sz="3200" dirty="0"/>
              <a:t/>
            </a:r>
            <a:br>
              <a:rPr lang="en-US" sz="3200" dirty="0"/>
            </a:br>
            <a:r>
              <a:rPr lang="en-US" sz="3200" dirty="0"/>
              <a:t/>
            </a:r>
            <a:br>
              <a:rPr lang="en-US" sz="3200" dirty="0"/>
            </a:br>
            <a:r>
              <a:rPr lang="en-US" dirty="0"/>
              <a:t/>
            </a:r>
            <a:br>
              <a:rPr lang="en-US" dirty="0"/>
            </a:br>
            <a:r>
              <a:rPr lang="en-US" dirty="0"/>
              <a:t/>
            </a:r>
            <a:br>
              <a:rPr lang="en-US" dirty="0"/>
            </a:br>
            <a:r>
              <a:rPr lang="en-US" dirty="0"/>
              <a:t/>
            </a:r>
            <a:br>
              <a:rPr lang="en-US" dirty="0"/>
            </a:br>
            <a:endPar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48725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1"/>
            </a:gs>
            <a:gs pos="7000">
              <a:schemeClr val="bg1"/>
            </a:gs>
            <a:gs pos="0">
              <a:srgbClr val="FDE6A5"/>
            </a:gs>
            <a:gs pos="100000">
              <a:srgbClr val="FDE6A5"/>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768" y="2733578"/>
            <a:ext cx="11814464" cy="3625657"/>
          </a:xfrm>
        </p:spPr>
        <p:txBody>
          <a:bodyPr>
            <a:noAutofit/>
          </a:bodyPr>
          <a:lstStyle/>
          <a:p>
            <a:r>
              <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
            </a:r>
            <a:br>
              <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br>
            <a:r>
              <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Dual Enrollment Contacts:</a:t>
            </a:r>
            <a:r>
              <a:rPr lang="en-US"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
            </a:r>
            <a:br>
              <a:rPr lang="en-US"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br>
            <a:r>
              <a:rPr lang="en-US"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t/>
            </a:r>
            <a:br>
              <a:rPr lang="en-US"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rPr>
            </a:br>
            <a:r>
              <a:rPr lang="en-US" sz="3200" dirty="0"/>
              <a:t>Kirsten Frye, CC Dean of Students—</a:t>
            </a:r>
            <a:br>
              <a:rPr lang="en-US" sz="3200" dirty="0"/>
            </a:br>
            <a:r>
              <a:rPr lang="en-US" sz="3200" dirty="0" smtClean="0">
                <a:hlinkClick r:id="rId2"/>
              </a:rPr>
              <a:t>fryek@yosemite.edu</a:t>
            </a:r>
            <a:r>
              <a:rPr lang="en-US" sz="3200" dirty="0" smtClean="0"/>
              <a:t>, 209-588-5144</a:t>
            </a:r>
            <a:r>
              <a:rPr lang="en-US" sz="3200" dirty="0"/>
              <a:t/>
            </a:r>
            <a:br>
              <a:rPr lang="en-US" sz="3200" dirty="0"/>
            </a:br>
            <a:r>
              <a:rPr lang="en-US" sz="3200" i="1" dirty="0"/>
              <a:t>Special petitions, oversees CC Counseling and Outreach programs </a:t>
            </a:r>
            <a:r>
              <a:rPr lang="en-US" sz="3200" dirty="0"/>
              <a:t/>
            </a:r>
            <a:br>
              <a:rPr lang="en-US" sz="3200" dirty="0"/>
            </a:br>
            <a:r>
              <a:rPr lang="en-US" sz="3200" dirty="0"/>
              <a:t/>
            </a:r>
            <a:br>
              <a:rPr lang="en-US" sz="3200" dirty="0"/>
            </a:br>
            <a:r>
              <a:rPr lang="en-US" sz="3200" dirty="0"/>
              <a:t>Brandon  Price, CC Dean of CTE—</a:t>
            </a:r>
            <a:br>
              <a:rPr lang="en-US" sz="3200" dirty="0"/>
            </a:br>
            <a:r>
              <a:rPr lang="en-US" sz="3200" dirty="0" smtClean="0">
                <a:hlinkClick r:id="rId3"/>
              </a:rPr>
              <a:t>priceb@yosemite.edu</a:t>
            </a:r>
            <a:r>
              <a:rPr lang="en-US" sz="3200" dirty="0"/>
              <a:t>, 209 588-5079</a:t>
            </a:r>
            <a:br>
              <a:rPr lang="en-US" sz="3200" dirty="0"/>
            </a:br>
            <a:r>
              <a:rPr lang="en-US" sz="3200" i="1" dirty="0"/>
              <a:t>Dual Enrollment Program, faculty hiring, course scheduling</a:t>
            </a:r>
            <a:r>
              <a:rPr lang="en-US" sz="3200" dirty="0"/>
              <a:t/>
            </a:r>
            <a:br>
              <a:rPr lang="en-US" sz="3200" dirty="0"/>
            </a:br>
            <a:r>
              <a:rPr lang="en-US" sz="3200" dirty="0"/>
              <a:t/>
            </a:r>
            <a:br>
              <a:rPr lang="en-US" sz="3200" dirty="0"/>
            </a:br>
            <a:r>
              <a:rPr lang="en-US" sz="2400" dirty="0"/>
              <a:t/>
            </a:r>
            <a:br>
              <a:rPr lang="en-US" sz="2400" dirty="0"/>
            </a:br>
            <a:r>
              <a:rPr lang="en-US" sz="3200" dirty="0"/>
              <a:t/>
            </a:r>
            <a:br>
              <a:rPr lang="en-US" sz="3200" dirty="0"/>
            </a:br>
            <a:r>
              <a:rPr lang="en-US" sz="3200" dirty="0"/>
              <a:t/>
            </a:r>
            <a:br>
              <a:rPr lang="en-US" sz="3200" dirty="0"/>
            </a:br>
            <a:r>
              <a:rPr lang="en-US" dirty="0"/>
              <a:t/>
            </a:r>
            <a:br>
              <a:rPr lang="en-US" dirty="0"/>
            </a:br>
            <a:r>
              <a:rPr lang="en-US" dirty="0"/>
              <a:t/>
            </a:r>
            <a:br>
              <a:rPr lang="en-US" dirty="0"/>
            </a:br>
            <a:r>
              <a:rPr lang="en-US" dirty="0"/>
              <a:t/>
            </a:r>
            <a:br>
              <a:rPr lang="en-US" dirty="0"/>
            </a:br>
            <a:endParaRPr lang="en-US" sz="6000" b="1" spc="-300" dirty="0">
              <a:solidFill>
                <a:srgbClr val="9E2A39"/>
              </a:solidFill>
              <a:latin typeface="Rockwell" panose="02060603020205020403"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94293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70564" y="93518"/>
            <a:ext cx="8615213" cy="6498028"/>
          </a:xfrm>
          <a:prstGeom prst="rect">
            <a:avLst/>
          </a:prstGeom>
        </p:spPr>
      </p:pic>
      <p:sp>
        <p:nvSpPr>
          <p:cNvPr id="7" name="TextBox 6"/>
          <p:cNvSpPr txBox="1"/>
          <p:nvPr/>
        </p:nvSpPr>
        <p:spPr>
          <a:xfrm>
            <a:off x="218209" y="2067231"/>
            <a:ext cx="3065319" cy="4524315"/>
          </a:xfrm>
          <a:prstGeom prst="rect">
            <a:avLst/>
          </a:prstGeom>
          <a:noFill/>
        </p:spPr>
        <p:txBody>
          <a:bodyPr wrap="square" rtlCol="0">
            <a:spAutoFit/>
          </a:bodyPr>
          <a:lstStyle/>
          <a:p>
            <a:pPr algn="ctr"/>
            <a:r>
              <a:rPr lang="en-US" sz="4800" dirty="0">
                <a:hlinkClick r:id="rId3"/>
              </a:rPr>
              <a:t>Link to Columbia College</a:t>
            </a:r>
          </a:p>
          <a:p>
            <a:pPr algn="ctr"/>
            <a:r>
              <a:rPr lang="en-US" sz="4800" dirty="0">
                <a:hlinkClick r:id="rId3"/>
              </a:rPr>
              <a:t>Dual Enrollment Website</a:t>
            </a:r>
            <a:endParaRPr lang="en-US" sz="4800" dirty="0"/>
          </a:p>
        </p:txBody>
      </p:sp>
      <p:sp>
        <p:nvSpPr>
          <p:cNvPr id="2" name="TextBox 1">
            <a:extLst>
              <a:ext uri="{FF2B5EF4-FFF2-40B4-BE49-F238E27FC236}">
                <a16:creationId xmlns:a16="http://schemas.microsoft.com/office/drawing/2014/main" id="{5778CFAC-9C9A-4216-8192-A526916812F2}"/>
              </a:ext>
            </a:extLst>
          </p:cNvPr>
          <p:cNvSpPr txBox="1"/>
          <p:nvPr/>
        </p:nvSpPr>
        <p:spPr>
          <a:xfrm>
            <a:off x="218209" y="93518"/>
            <a:ext cx="3065318" cy="1569660"/>
          </a:xfrm>
          <a:prstGeom prst="rect">
            <a:avLst/>
          </a:prstGeom>
          <a:noFill/>
        </p:spPr>
        <p:txBody>
          <a:bodyPr wrap="square" rtlCol="0">
            <a:spAutoFit/>
          </a:bodyPr>
          <a:lstStyle/>
          <a:p>
            <a:pPr algn="ctr"/>
            <a:r>
              <a:rPr lang="en-US" sz="4800" b="1" dirty="0">
                <a:solidFill>
                  <a:srgbClr val="9E2A39"/>
                </a:solidFill>
              </a:rPr>
              <a:t>Online Resources</a:t>
            </a:r>
          </a:p>
        </p:txBody>
      </p:sp>
    </p:spTree>
    <p:extLst>
      <p:ext uri="{BB962C8B-B14F-4D97-AF65-F5344CB8AC3E}">
        <p14:creationId xmlns:p14="http://schemas.microsoft.com/office/powerpoint/2010/main" val="2283337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18209" y="2067231"/>
            <a:ext cx="3065319" cy="3046988"/>
          </a:xfrm>
          <a:prstGeom prst="rect">
            <a:avLst/>
          </a:prstGeom>
          <a:noFill/>
        </p:spPr>
        <p:txBody>
          <a:bodyPr wrap="square" rtlCol="0">
            <a:spAutoFit/>
          </a:bodyPr>
          <a:lstStyle/>
          <a:p>
            <a:pPr algn="ctr"/>
            <a:r>
              <a:rPr lang="en-US" sz="4800" dirty="0">
                <a:hlinkClick r:id="rId2"/>
              </a:rPr>
              <a:t>Link to Dual Enrollment Tool Kit</a:t>
            </a:r>
            <a:endParaRPr lang="en-US" sz="4800" dirty="0"/>
          </a:p>
        </p:txBody>
      </p:sp>
      <p:sp>
        <p:nvSpPr>
          <p:cNvPr id="2" name="TextBox 1">
            <a:extLst>
              <a:ext uri="{FF2B5EF4-FFF2-40B4-BE49-F238E27FC236}">
                <a16:creationId xmlns:a16="http://schemas.microsoft.com/office/drawing/2014/main" id="{5778CFAC-9C9A-4216-8192-A526916812F2}"/>
              </a:ext>
            </a:extLst>
          </p:cNvPr>
          <p:cNvSpPr txBox="1"/>
          <p:nvPr/>
        </p:nvSpPr>
        <p:spPr>
          <a:xfrm>
            <a:off x="218209" y="93518"/>
            <a:ext cx="3065318" cy="1569660"/>
          </a:xfrm>
          <a:prstGeom prst="rect">
            <a:avLst/>
          </a:prstGeom>
          <a:noFill/>
        </p:spPr>
        <p:txBody>
          <a:bodyPr wrap="square" rtlCol="0">
            <a:spAutoFit/>
          </a:bodyPr>
          <a:lstStyle/>
          <a:p>
            <a:pPr algn="ctr"/>
            <a:r>
              <a:rPr lang="en-US" sz="4800" b="1" dirty="0">
                <a:solidFill>
                  <a:srgbClr val="9E2A39"/>
                </a:solidFill>
              </a:rPr>
              <a:t>Online Resources</a:t>
            </a:r>
          </a:p>
        </p:txBody>
      </p:sp>
      <p:sp>
        <p:nvSpPr>
          <p:cNvPr id="3" name="TextBox 2">
            <a:extLst>
              <a:ext uri="{FF2B5EF4-FFF2-40B4-BE49-F238E27FC236}">
                <a16:creationId xmlns:a16="http://schemas.microsoft.com/office/drawing/2014/main" id="{9A7314AE-DB58-47D9-A62E-23BF36808581}"/>
              </a:ext>
            </a:extLst>
          </p:cNvPr>
          <p:cNvSpPr txBox="1"/>
          <p:nvPr/>
        </p:nvSpPr>
        <p:spPr>
          <a:xfrm>
            <a:off x="3612573" y="2308324"/>
            <a:ext cx="8579427" cy="3785652"/>
          </a:xfrm>
          <a:prstGeom prst="rect">
            <a:avLst/>
          </a:prstGeom>
          <a:noFill/>
        </p:spPr>
        <p:txBody>
          <a:bodyPr wrap="square" rtlCol="0">
            <a:spAutoFit/>
          </a:bodyPr>
          <a:lstStyle/>
          <a:p>
            <a:r>
              <a:rPr lang="en-US" sz="2400" i="1" dirty="0"/>
              <a:t>The Dual Enrollment Toolkit is a resource for secondary and community college partners. This resource will highlight and describe promising practices related </a:t>
            </a:r>
            <a:r>
              <a:rPr lang="en-US" sz="2400" b="1" i="1" dirty="0"/>
              <a:t>to providing historically underrepresented high school students </a:t>
            </a:r>
            <a:r>
              <a:rPr lang="en-US" sz="2400" i="1" dirty="0"/>
              <a:t>with opportunities to earn college credits at California Community Colleges (CCC) while they complete the requirements for their high school diplomas. The intent is to provide specific, concrete guidance and evidence to interested college administrators, faculty and staff who are planning to build partnerships with K12 districts to support dual enrollment efforts on their campuses and/or within their districts.</a:t>
            </a:r>
          </a:p>
        </p:txBody>
      </p:sp>
      <p:pic>
        <p:nvPicPr>
          <p:cNvPr id="1026" name="Picture 2" descr="Career Ladders Project Logo">
            <a:extLst>
              <a:ext uri="{FF2B5EF4-FFF2-40B4-BE49-F238E27FC236}">
                <a16:creationId xmlns:a16="http://schemas.microsoft.com/office/drawing/2014/main" id="{35C1DECF-728F-4C7B-AB8A-F8EF4F311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715" y="93518"/>
            <a:ext cx="3295650" cy="10763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6541906-D6FD-481F-8CB0-7A9C4CC57E44}"/>
              </a:ext>
            </a:extLst>
          </p:cNvPr>
          <p:cNvSpPr txBox="1"/>
          <p:nvPr/>
        </p:nvSpPr>
        <p:spPr>
          <a:xfrm>
            <a:off x="7329948" y="0"/>
            <a:ext cx="4643843" cy="2308324"/>
          </a:xfrm>
          <a:prstGeom prst="rect">
            <a:avLst/>
          </a:prstGeom>
          <a:noFill/>
        </p:spPr>
        <p:txBody>
          <a:bodyPr wrap="square" rtlCol="0">
            <a:spAutoFit/>
          </a:bodyPr>
          <a:lstStyle/>
          <a:p>
            <a:pPr algn="ctr"/>
            <a:r>
              <a:rPr lang="en-US" sz="4800" b="1" dirty="0">
                <a:solidFill>
                  <a:schemeClr val="accent1">
                    <a:lumMod val="75000"/>
                  </a:schemeClr>
                </a:solidFill>
                <a:latin typeface="Arial Narrow" panose="020B0604020202020204" pitchFamily="34" charset="0"/>
              </a:rPr>
              <a:t>Dual Enrollment Toolkit</a:t>
            </a:r>
          </a:p>
        </p:txBody>
      </p:sp>
    </p:spTree>
    <p:extLst>
      <p:ext uri="{BB962C8B-B14F-4D97-AF65-F5344CB8AC3E}">
        <p14:creationId xmlns:p14="http://schemas.microsoft.com/office/powerpoint/2010/main" val="3503547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7377</TotalTime>
  <Words>924</Words>
  <Application>Microsoft Office PowerPoint</Application>
  <PresentationFormat>Widescreen</PresentationFormat>
  <Paragraphs>120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Narrow</vt:lpstr>
      <vt:lpstr>Arial Unicode MS</vt:lpstr>
      <vt:lpstr>Calibri</vt:lpstr>
      <vt:lpstr>Calibri Light</vt:lpstr>
      <vt:lpstr>Rockwell</vt:lpstr>
      <vt:lpstr>Times New Roman</vt:lpstr>
      <vt:lpstr>Office Theme</vt:lpstr>
      <vt:lpstr>Dual Enrollment  Webinars</vt:lpstr>
      <vt:lpstr>High School Partners know their students and their systems, Columbia knows our programs and classes… let’s help inform each other for the benefit of our shared dually-enrolled students</vt:lpstr>
      <vt:lpstr>PowerPoint Presentation</vt:lpstr>
      <vt:lpstr>We have resources available to support your dual enrollment efforts      </vt:lpstr>
      <vt:lpstr> Dual Enrollment Contacts:  Michelle Walker, CC Program Specialist Dual Enrollment — walkerm@yosemite.edu, 209-588-5045 CCAP Questions, paperwork, coordination   Kirsten Miller, CC Counselor millerk@yosemite.edu, 209-588-2155 Dual enrollment student advising, placement, educational planning.   Courtney Castle, SHS Counselor, Middle College Coordinator, and CC Adjunct Counselor ccastle@sonorahs.k12.ca.us, 209-532-5511 Ext 5119 Support for other high schools developing and implementing programs      </vt:lpstr>
      <vt:lpstr> Dual Enrollment Contacts:  Kelsey Halstead, CC Admissions— halsteadke@yosemite.edu, 209-588-5231 Lesley Michtavy, CC Registrar michtavyl@yosemite.edu, 209-588-5232 Transcripts, admissions information, student holds, registration   Mike Igoe, CC Director of Student Access &amp; Retention— igoem@yosemite.edu, 209-588-5236 On boarding (applications, orientation, etc.)          </vt:lpstr>
      <vt:lpstr> Dual Enrollment Contacts:  Kirsten Frye, CC Dean of Students— fryek@yosemite.edu, 209-588-5144 Special petitions, oversees CC Counseling and Outreach programs   Brandon  Price, CC Dean of CTE— priceb@yosemite.edu, 209 588-5079 Dual Enrollment Program, faculty hiring, course scheduling        </vt:lpstr>
      <vt:lpstr>PowerPoint Presentation</vt:lpstr>
      <vt:lpstr>PowerPoint Presentation</vt:lpstr>
      <vt:lpstr>What is Dual Enrollment and Who Does it Work For?</vt:lpstr>
      <vt:lpstr>What is Dual Enrollment?</vt:lpstr>
      <vt:lpstr>Why promote Dual Enrollment Here?</vt:lpstr>
      <vt:lpstr>Why Dual Enrollment?</vt:lpstr>
      <vt:lpstr>Why Dual Enrollment?</vt:lpstr>
      <vt:lpstr>Why Dual Enrollment?</vt:lpstr>
      <vt:lpstr>Does Dual Enrollment Work?</vt:lpstr>
      <vt:lpstr>Dual Enrollment at Columbia College</vt:lpstr>
      <vt:lpstr>Special Admits</vt:lpstr>
      <vt:lpstr>Early and Middle College </vt:lpstr>
      <vt:lpstr>Early College </vt:lpstr>
      <vt:lpstr>Early College </vt:lpstr>
      <vt:lpstr>Middle College </vt:lpstr>
      <vt:lpstr>Middle College </vt:lpstr>
      <vt:lpstr>Early and Middle College FAQs</vt:lpstr>
      <vt:lpstr>PowerPoint Presentation</vt:lpstr>
      <vt:lpstr>2+2 Articulation</vt:lpstr>
      <vt:lpstr>Considerations</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Student Success Scorecard</dc:title>
  <dc:creator>Brandon Price</dc:creator>
  <cp:lastModifiedBy>Michelle Walker</cp:lastModifiedBy>
  <cp:revision>175</cp:revision>
  <cp:lastPrinted>2018-05-30T01:21:46Z</cp:lastPrinted>
  <dcterms:created xsi:type="dcterms:W3CDTF">2015-11-10T15:28:46Z</dcterms:created>
  <dcterms:modified xsi:type="dcterms:W3CDTF">2019-11-20T21:44:54Z</dcterms:modified>
</cp:coreProperties>
</file>